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96" r:id="rId2"/>
    <p:sldId id="297" r:id="rId3"/>
    <p:sldId id="300" r:id="rId4"/>
    <p:sldId id="302" r:id="rId5"/>
    <p:sldId id="301" r:id="rId6"/>
    <p:sldId id="303" r:id="rId7"/>
  </p:sldIdLst>
  <p:sldSz cx="12192000" cy="6858000"/>
  <p:notesSz cx="6858000" cy="9144000"/>
  <p:embeddedFontLst>
    <p:embeddedFont>
      <p:font typeface="Helvetica" panose="020B0604020202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2" roundtripDataSignature="AMtx7mih2yD2yhxUEgGR3vCIKGqeGJxO9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2F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519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32" Type="http://customschemas.google.com/relationships/presentationmetadata" Target="metadata"/><Relationship Id="rId5" Type="http://schemas.openxmlformats.org/officeDocument/2006/relationships/slide" Target="slides/slide4.xml"/><Relationship Id="rId36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838200" y="1403499"/>
            <a:ext cx="10515600" cy="857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800">
                <a:solidFill>
                  <a:srgbClr val="0B2F63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7"/>
          <p:cNvSpPr txBox="1">
            <a:spLocks noGrp="1"/>
          </p:cNvSpPr>
          <p:nvPr>
            <p:ph type="body" idx="1"/>
          </p:nvPr>
        </p:nvSpPr>
        <p:spPr>
          <a:xfrm>
            <a:off x="838200" y="2425700"/>
            <a:ext cx="10515600" cy="3751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rgbClr val="0B2F63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836612" y="1343248"/>
            <a:ext cx="105156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rgbClr val="0B2F63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836612" y="2287809"/>
            <a:ext cx="5157787" cy="1141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solidFill>
                  <a:srgbClr val="0B2F63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 dirty="0"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839788" y="3546255"/>
            <a:ext cx="5157787" cy="2643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rgbClr val="0B2F63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6169024" y="2286112"/>
            <a:ext cx="5183188" cy="1141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>
                <a:solidFill>
                  <a:srgbClr val="0B2F63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 dirty="0"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6172200" y="3546255"/>
            <a:ext cx="5183188" cy="2643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rgbClr val="0B2F63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838200" y="148154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rgbClr val="0B2F63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838200" y="1427941"/>
            <a:ext cx="10515600" cy="883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800">
                <a:solidFill>
                  <a:srgbClr val="0B2F63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4258468" y="-918368"/>
            <a:ext cx="3675063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rgbClr val="0B2F63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7663249" y="2486412"/>
            <a:ext cx="4752201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rgbClr val="0B2F63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2329250" y="-66287"/>
            <a:ext cx="47522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rgbClr val="0B2F63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" name="Google Shape;106;g2a55b11ed91_0_20" descr="A blue rectangle with black border&#10;&#10;Description automatically generated">
            <a:extLst>
              <a:ext uri="{FF2B5EF4-FFF2-40B4-BE49-F238E27FC236}">
                <a16:creationId xmlns:a16="http://schemas.microsoft.com/office/drawing/2014/main" id="{57E812F4-65A9-7B52-CC41-D33B64139524}"/>
              </a:ext>
            </a:extLst>
          </p:cNvPr>
          <p:cNvPicPr preferRelativeResize="0"/>
          <p:nvPr userDrawn="1"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108;g2a55b11ed91_0_20">
            <a:extLst>
              <a:ext uri="{FF2B5EF4-FFF2-40B4-BE49-F238E27FC236}">
                <a16:creationId xmlns:a16="http://schemas.microsoft.com/office/drawing/2014/main" id="{B8A1DB3A-E05E-EE9C-BEA6-93CD03FEBB5D}"/>
              </a:ext>
            </a:extLst>
          </p:cNvPr>
          <p:cNvPicPr preferRelativeResize="0"/>
          <p:nvPr userDrawn="1"/>
        </p:nvPicPr>
        <p:blipFill rotWithShape="1">
          <a:blip r:embed="rId8">
            <a:alphaModFix/>
          </a:blip>
          <a:srcRect/>
          <a:stretch/>
        </p:blipFill>
        <p:spPr>
          <a:xfrm>
            <a:off x="864217" y="241209"/>
            <a:ext cx="2817059" cy="83963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55" r:id="rId3"/>
    <p:sldLayoutId id="2147483658" r:id="rId4"/>
    <p:sldLayoutId id="2147483659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13;g2a55b11ed91_0_20">
            <a:extLst>
              <a:ext uri="{FF2B5EF4-FFF2-40B4-BE49-F238E27FC236}">
                <a16:creationId xmlns:a16="http://schemas.microsoft.com/office/drawing/2014/main" id="{C3591DF0-0EE8-844E-537E-4B3DFC7A3ADF}"/>
              </a:ext>
            </a:extLst>
          </p:cNvPr>
          <p:cNvSpPr txBox="1"/>
          <p:nvPr/>
        </p:nvSpPr>
        <p:spPr>
          <a:xfrm>
            <a:off x="746294" y="2791007"/>
            <a:ext cx="10396200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o-RO" sz="4800" b="1" i="0" u="none" strike="noStrike" dirty="0">
                <a:solidFill>
                  <a:srgbClr val="0B2F63"/>
                </a:solidFill>
                <a:effectLst/>
                <a:latin typeface="Helvetica" panose="020B0604020202030204" pitchFamily="34" charset="0"/>
              </a:rPr>
              <a:t>Proiect de diplomă</a:t>
            </a:r>
            <a:endParaRPr lang="en-US" sz="4800" b="0" dirty="0">
              <a:effectLst/>
              <a:latin typeface="Helvetica" panose="020B0604020202030204" pitchFamily="34" charset="0"/>
            </a:endParaRP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85ED66F3-98C2-94D8-83B5-4F23A0F617E1}"/>
              </a:ext>
            </a:extLst>
          </p:cNvPr>
          <p:cNvSpPr txBox="1"/>
          <p:nvPr/>
        </p:nvSpPr>
        <p:spPr>
          <a:xfrm>
            <a:off x="7365002" y="4789555"/>
            <a:ext cx="40807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o-RO" sz="2400" b="1" dirty="0">
                <a:solidFill>
                  <a:srgbClr val="0F3063"/>
                </a:solidFill>
                <a:latin typeface="Helvetica" panose="020B0604020202030204" pitchFamily="34" charset="0"/>
              </a:rPr>
              <a:t>Student,</a:t>
            </a:r>
            <a:endParaRPr lang="en-US" sz="2400" b="1" dirty="0">
              <a:effectLst/>
              <a:latin typeface="Helvetica" panose="020B0604020202030204" pitchFamily="34" charset="0"/>
            </a:endParaRPr>
          </a:p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09C956FA-2739-E3A1-A3DA-AC1A07DF91D2}"/>
              </a:ext>
            </a:extLst>
          </p:cNvPr>
          <p:cNvSpPr txBox="1"/>
          <p:nvPr/>
        </p:nvSpPr>
        <p:spPr>
          <a:xfrm>
            <a:off x="746294" y="4789555"/>
            <a:ext cx="40807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o-RO" sz="2400" b="1" dirty="0">
                <a:solidFill>
                  <a:srgbClr val="0F3063"/>
                </a:solidFill>
                <a:latin typeface="Helvetica" panose="020B0604020202030204" pitchFamily="34" charset="0"/>
              </a:rPr>
              <a:t>Coordonator,</a:t>
            </a:r>
            <a:endParaRPr lang="en-US" sz="2400" b="1" dirty="0">
              <a:effectLst/>
              <a:latin typeface="Helvetica" panose="020B0604020202030204" pitchFamily="34" charset="0"/>
            </a:endParaRPr>
          </a:p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6" name="CasetăText 5">
            <a:extLst>
              <a:ext uri="{FF2B5EF4-FFF2-40B4-BE49-F238E27FC236}">
                <a16:creationId xmlns:a16="http://schemas.microsoft.com/office/drawing/2014/main" id="{52E6B266-BD2C-70D2-3845-8B9D983D7468}"/>
              </a:ext>
            </a:extLst>
          </p:cNvPr>
          <p:cNvSpPr txBox="1"/>
          <p:nvPr/>
        </p:nvSpPr>
        <p:spPr>
          <a:xfrm>
            <a:off x="4337341" y="1422362"/>
            <a:ext cx="35173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sz="2400" b="1" dirty="0">
                <a:solidFill>
                  <a:srgbClr val="0B2F63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Facultatea de Inginerie</a:t>
            </a:r>
          </a:p>
          <a:p>
            <a:pPr algn="ctr"/>
            <a:r>
              <a:rPr lang="ro-RO" sz="2400" b="1" dirty="0">
                <a:solidFill>
                  <a:srgbClr val="0B2F63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Specializarea: </a:t>
            </a:r>
          </a:p>
        </p:txBody>
      </p:sp>
    </p:spTree>
    <p:extLst>
      <p:ext uri="{BB962C8B-B14F-4D97-AF65-F5344CB8AC3E}">
        <p14:creationId xmlns:p14="http://schemas.microsoft.com/office/powerpoint/2010/main" val="1249130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u 1">
            <a:extLst>
              <a:ext uri="{FF2B5EF4-FFF2-40B4-BE49-F238E27FC236}">
                <a16:creationId xmlns:a16="http://schemas.microsoft.com/office/drawing/2014/main" id="{77B07920-A9C1-AB5C-A3A5-6B276425A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319"/>
            <a:ext cx="10515600" cy="1436762"/>
          </a:xfrm>
        </p:spPr>
        <p:txBody>
          <a:bodyPr>
            <a:normAutofit/>
          </a:bodyPr>
          <a:lstStyle/>
          <a:p>
            <a:pPr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o-RO" sz="4400" b="1" dirty="0">
                <a:solidFill>
                  <a:srgbClr val="0B2F63"/>
                </a:solidFill>
                <a:latin typeface="Helvetica" panose="020B0604020202030204" pitchFamily="34" charset="0"/>
              </a:rPr>
              <a:t>Titlul Proiectului de diplomă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64653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7E01647-1E6A-61A4-14D2-E0BA53046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sz="2800" dirty="0"/>
              <a:t>Cuprinsul lucrării</a:t>
            </a:r>
            <a:endParaRPr lang="ro-RO" dirty="0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3B51960A-42EA-1E5E-64B5-52EFF1E57D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Google Shape;20;p7">
            <a:extLst>
              <a:ext uri="{FF2B5EF4-FFF2-40B4-BE49-F238E27FC236}">
                <a16:creationId xmlns:a16="http://schemas.microsoft.com/office/drawing/2014/main" id="{11520438-DFEE-0BDB-1E8C-5FED0273CAF7}"/>
              </a:ext>
            </a:extLst>
          </p:cNvPr>
          <p:cNvSpPr txBox="1">
            <a:spLocks/>
          </p:cNvSpPr>
          <p:nvPr/>
        </p:nvSpPr>
        <p:spPr>
          <a:xfrm>
            <a:off x="838200" y="6310313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bg1"/>
                </a:solidFill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o-RO" dirty="0"/>
              <a:t>Coordonator,</a:t>
            </a:r>
          </a:p>
        </p:txBody>
      </p:sp>
      <p:sp>
        <p:nvSpPr>
          <p:cNvPr id="5" name="Google Shape;21;p7">
            <a:extLst>
              <a:ext uri="{FF2B5EF4-FFF2-40B4-BE49-F238E27FC236}">
                <a16:creationId xmlns:a16="http://schemas.microsoft.com/office/drawing/2014/main" id="{E1420B21-1E95-BEE9-48F0-4704E3BD0431}"/>
              </a:ext>
            </a:extLst>
          </p:cNvPr>
          <p:cNvSpPr txBox="1">
            <a:spLocks/>
          </p:cNvSpPr>
          <p:nvPr/>
        </p:nvSpPr>
        <p:spPr>
          <a:xfrm>
            <a:off x="5172920" y="18256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bg1"/>
                </a:solidFill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o-RO" dirty="0"/>
              <a:t>Titlul proiectului:</a:t>
            </a:r>
          </a:p>
        </p:txBody>
      </p:sp>
      <p:sp>
        <p:nvSpPr>
          <p:cNvPr id="6" name="Google Shape;22;p7">
            <a:extLst>
              <a:ext uri="{FF2B5EF4-FFF2-40B4-BE49-F238E27FC236}">
                <a16:creationId xmlns:a16="http://schemas.microsoft.com/office/drawing/2014/main" id="{EBC74156-D932-F1B4-573F-9B991466FF4B}"/>
              </a:ext>
            </a:extLst>
          </p:cNvPr>
          <p:cNvSpPr txBox="1">
            <a:spLocks/>
          </p:cNvSpPr>
          <p:nvPr/>
        </p:nvSpPr>
        <p:spPr>
          <a:xfrm>
            <a:off x="8610600" y="631031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lang="ro-RO" sz="1200" b="0" i="0" u="none" strike="noStrike" cap="none" dirty="0" err="1" smtClean="0">
                <a:solidFill>
                  <a:schemeClr val="bg1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o-RO" dirty="0"/>
              <a:t>Student,</a:t>
            </a:r>
          </a:p>
        </p:txBody>
      </p:sp>
    </p:spTree>
    <p:extLst>
      <p:ext uri="{BB962C8B-B14F-4D97-AF65-F5344CB8AC3E}">
        <p14:creationId xmlns:p14="http://schemas.microsoft.com/office/powerpoint/2010/main" val="2074839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9190E78-A47A-4B55-8CE5-EED885FE4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Introducere: stadiul actual, considerații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D834EC88-686C-6A72-5B6A-4468821F20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Google Shape;20;p7">
            <a:extLst>
              <a:ext uri="{FF2B5EF4-FFF2-40B4-BE49-F238E27FC236}">
                <a16:creationId xmlns:a16="http://schemas.microsoft.com/office/drawing/2014/main" id="{E2F857CB-A0D3-55F7-186E-21C8BBB03B00}"/>
              </a:ext>
            </a:extLst>
          </p:cNvPr>
          <p:cNvSpPr txBox="1">
            <a:spLocks/>
          </p:cNvSpPr>
          <p:nvPr/>
        </p:nvSpPr>
        <p:spPr>
          <a:xfrm>
            <a:off x="838200" y="6310313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bg1"/>
                </a:solidFill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o-RO" dirty="0"/>
              <a:t>Coordonator,</a:t>
            </a:r>
          </a:p>
        </p:txBody>
      </p:sp>
      <p:sp>
        <p:nvSpPr>
          <p:cNvPr id="6" name="Google Shape;22;p7">
            <a:extLst>
              <a:ext uri="{FF2B5EF4-FFF2-40B4-BE49-F238E27FC236}">
                <a16:creationId xmlns:a16="http://schemas.microsoft.com/office/drawing/2014/main" id="{0BB831F4-DE7C-C941-319F-F4896A9A8764}"/>
              </a:ext>
            </a:extLst>
          </p:cNvPr>
          <p:cNvSpPr txBox="1">
            <a:spLocks/>
          </p:cNvSpPr>
          <p:nvPr/>
        </p:nvSpPr>
        <p:spPr>
          <a:xfrm>
            <a:off x="8610600" y="631031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lang="ro-RO" sz="1200" b="0" i="0" u="none" strike="noStrike" cap="none" dirty="0" err="1" smtClean="0">
                <a:solidFill>
                  <a:schemeClr val="bg1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o-RO" dirty="0"/>
              <a:t>Student,</a:t>
            </a:r>
          </a:p>
        </p:txBody>
      </p:sp>
      <p:sp>
        <p:nvSpPr>
          <p:cNvPr id="7" name="Google Shape;21;p7">
            <a:extLst>
              <a:ext uri="{FF2B5EF4-FFF2-40B4-BE49-F238E27FC236}">
                <a16:creationId xmlns:a16="http://schemas.microsoft.com/office/drawing/2014/main" id="{ECE0AEA1-AB4A-A10A-229B-59EB6A6ABF3A}"/>
              </a:ext>
            </a:extLst>
          </p:cNvPr>
          <p:cNvSpPr txBox="1">
            <a:spLocks/>
          </p:cNvSpPr>
          <p:nvPr/>
        </p:nvSpPr>
        <p:spPr>
          <a:xfrm>
            <a:off x="5172920" y="18256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bg1"/>
                </a:solidFill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o-RO" dirty="0"/>
              <a:t>Titlul proiectului:</a:t>
            </a:r>
          </a:p>
        </p:txBody>
      </p:sp>
    </p:spTree>
    <p:extLst>
      <p:ext uri="{BB962C8B-B14F-4D97-AF65-F5344CB8AC3E}">
        <p14:creationId xmlns:p14="http://schemas.microsoft.com/office/powerpoint/2010/main" val="2684382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EB1BDBC-D4CF-E6CA-6732-729A581DC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9CD90452-BFE9-E598-56AD-C3E029EF38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o-RO" dirty="0"/>
              <a:t>Prezentarea conținutului proiectului de diplomă (aspecte teoretice, prezentarea tehnicilor, instrumentelor folosite, calcule, modele, scheme, figuri, tabele, rezultate, contribuții personale).</a:t>
            </a:r>
          </a:p>
        </p:txBody>
      </p:sp>
      <p:sp>
        <p:nvSpPr>
          <p:cNvPr id="4" name="Google Shape;20;p7">
            <a:extLst>
              <a:ext uri="{FF2B5EF4-FFF2-40B4-BE49-F238E27FC236}">
                <a16:creationId xmlns:a16="http://schemas.microsoft.com/office/drawing/2014/main" id="{AE936725-6AED-59B6-0EF7-A845CF8CD2FC}"/>
              </a:ext>
            </a:extLst>
          </p:cNvPr>
          <p:cNvSpPr txBox="1">
            <a:spLocks/>
          </p:cNvSpPr>
          <p:nvPr/>
        </p:nvSpPr>
        <p:spPr>
          <a:xfrm>
            <a:off x="838200" y="6310313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bg1"/>
                </a:solidFill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o-RO" dirty="0"/>
              <a:t>Coordonator,</a:t>
            </a:r>
          </a:p>
        </p:txBody>
      </p:sp>
      <p:sp>
        <p:nvSpPr>
          <p:cNvPr id="6" name="Google Shape;22;p7">
            <a:extLst>
              <a:ext uri="{FF2B5EF4-FFF2-40B4-BE49-F238E27FC236}">
                <a16:creationId xmlns:a16="http://schemas.microsoft.com/office/drawing/2014/main" id="{4DB2E4DA-019F-7518-6330-4B6AD28E7733}"/>
              </a:ext>
            </a:extLst>
          </p:cNvPr>
          <p:cNvSpPr txBox="1">
            <a:spLocks/>
          </p:cNvSpPr>
          <p:nvPr/>
        </p:nvSpPr>
        <p:spPr>
          <a:xfrm>
            <a:off x="8610600" y="631031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lang="ro-RO" sz="1200" b="0" i="0" u="none" strike="noStrike" cap="none" dirty="0" err="1" smtClean="0">
                <a:solidFill>
                  <a:schemeClr val="bg1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o-RO" dirty="0"/>
              <a:t>Student,</a:t>
            </a:r>
          </a:p>
        </p:txBody>
      </p:sp>
      <p:sp>
        <p:nvSpPr>
          <p:cNvPr id="7" name="Google Shape;21;p7">
            <a:extLst>
              <a:ext uri="{FF2B5EF4-FFF2-40B4-BE49-F238E27FC236}">
                <a16:creationId xmlns:a16="http://schemas.microsoft.com/office/drawing/2014/main" id="{5B7F097A-1202-9A49-0F77-1E2ECF2A8C35}"/>
              </a:ext>
            </a:extLst>
          </p:cNvPr>
          <p:cNvSpPr txBox="1">
            <a:spLocks/>
          </p:cNvSpPr>
          <p:nvPr/>
        </p:nvSpPr>
        <p:spPr>
          <a:xfrm>
            <a:off x="5172920" y="18256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bg1"/>
                </a:solidFill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o-RO" dirty="0"/>
              <a:t>Titlul proiectului:</a:t>
            </a:r>
          </a:p>
        </p:txBody>
      </p:sp>
    </p:spTree>
    <p:extLst>
      <p:ext uri="{BB962C8B-B14F-4D97-AF65-F5344CB8AC3E}">
        <p14:creationId xmlns:p14="http://schemas.microsoft.com/office/powerpoint/2010/main" val="2445778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E5C8B61-9759-F449-6BBA-51BF2B482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2800" dirty="0">
                <a:solidFill>
                  <a:srgbClr val="0F3063"/>
                </a:solidFill>
                <a:latin typeface="Helvetica" panose="020B0604020202030204" pitchFamily="34" charset="0"/>
              </a:rPr>
              <a:t>Concluzii și direcții viitoare</a:t>
            </a:r>
            <a:endParaRPr lang="ro-RO" dirty="0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1F81D2AB-BD98-1239-EFE2-5B943A54BF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Google Shape;20;p7">
            <a:extLst>
              <a:ext uri="{FF2B5EF4-FFF2-40B4-BE49-F238E27FC236}">
                <a16:creationId xmlns:a16="http://schemas.microsoft.com/office/drawing/2014/main" id="{4651E9B1-042E-E8A1-842C-1FFA1AD3962E}"/>
              </a:ext>
            </a:extLst>
          </p:cNvPr>
          <p:cNvSpPr txBox="1">
            <a:spLocks/>
          </p:cNvSpPr>
          <p:nvPr/>
        </p:nvSpPr>
        <p:spPr>
          <a:xfrm>
            <a:off x="838200" y="6310313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bg1"/>
                </a:solidFill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o-RO" dirty="0"/>
              <a:t>Coordonator,</a:t>
            </a:r>
          </a:p>
        </p:txBody>
      </p:sp>
      <p:sp>
        <p:nvSpPr>
          <p:cNvPr id="6" name="Google Shape;22;p7">
            <a:extLst>
              <a:ext uri="{FF2B5EF4-FFF2-40B4-BE49-F238E27FC236}">
                <a16:creationId xmlns:a16="http://schemas.microsoft.com/office/drawing/2014/main" id="{257EBFFB-F06E-8D96-8881-23B1AD605B98}"/>
              </a:ext>
            </a:extLst>
          </p:cNvPr>
          <p:cNvSpPr txBox="1">
            <a:spLocks/>
          </p:cNvSpPr>
          <p:nvPr/>
        </p:nvSpPr>
        <p:spPr>
          <a:xfrm>
            <a:off x="8610600" y="631031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lang="ro-RO" sz="1200" b="0" i="0" u="none" strike="noStrike" cap="none" dirty="0" err="1" smtClean="0">
                <a:solidFill>
                  <a:schemeClr val="bg1"/>
                </a:solidFill>
                <a:latin typeface="Helvetica" panose="020B0604020202020204" pitchFamily="34" charset="0"/>
                <a:ea typeface="Calibri"/>
                <a:cs typeface="Helvetica" panose="020B0604020202020204" pitchFamily="34" charset="0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o-RO" dirty="0"/>
              <a:t>Student,</a:t>
            </a:r>
          </a:p>
        </p:txBody>
      </p:sp>
      <p:sp>
        <p:nvSpPr>
          <p:cNvPr id="7" name="Google Shape;21;p7">
            <a:extLst>
              <a:ext uri="{FF2B5EF4-FFF2-40B4-BE49-F238E27FC236}">
                <a16:creationId xmlns:a16="http://schemas.microsoft.com/office/drawing/2014/main" id="{4F6E0F36-B1CF-5894-F9BB-FDD68E312B1C}"/>
              </a:ext>
            </a:extLst>
          </p:cNvPr>
          <p:cNvSpPr txBox="1">
            <a:spLocks/>
          </p:cNvSpPr>
          <p:nvPr/>
        </p:nvSpPr>
        <p:spPr>
          <a:xfrm>
            <a:off x="5172920" y="18256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bg1"/>
                </a:solidFill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ro-RO" dirty="0"/>
              <a:t>Titlul proiectului:</a:t>
            </a:r>
          </a:p>
        </p:txBody>
      </p:sp>
    </p:spTree>
    <p:extLst>
      <p:ext uri="{BB962C8B-B14F-4D97-AF65-F5344CB8AC3E}">
        <p14:creationId xmlns:p14="http://schemas.microsoft.com/office/powerpoint/2010/main" val="2621718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88</Words>
  <Application>Microsoft Office PowerPoint</Application>
  <PresentationFormat>Ecran lat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6</vt:i4>
      </vt:variant>
    </vt:vector>
  </HeadingPairs>
  <TitlesOfParts>
    <vt:vector size="10" baseType="lpstr">
      <vt:lpstr>Helvetica</vt:lpstr>
      <vt:lpstr>Arial</vt:lpstr>
      <vt:lpstr>Calibri</vt:lpstr>
      <vt:lpstr>Office Theme</vt:lpstr>
      <vt:lpstr>Prezentare PowerPoint</vt:lpstr>
      <vt:lpstr>Titlul Proiectului de diplomă</vt:lpstr>
      <vt:lpstr>Cuprinsul lucrării</vt:lpstr>
      <vt:lpstr>Introducere: stadiul actual, considerații</vt:lpstr>
      <vt:lpstr>Prezentare PowerPoint</vt:lpstr>
      <vt:lpstr>Concluzii și direcții viitoare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ILIESCU-DARAMUS DANIELA-VIRGINIA</dc:creator>
  <cp:lastModifiedBy>GIRJOB CLAUDIA EMILIA</cp:lastModifiedBy>
  <cp:revision>22</cp:revision>
  <dcterms:created xsi:type="dcterms:W3CDTF">2023-09-27T06:03:01Z</dcterms:created>
  <dcterms:modified xsi:type="dcterms:W3CDTF">2024-11-20T10:15:38Z</dcterms:modified>
</cp:coreProperties>
</file>