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Lexend ExtraBold"/>
      <p:bold r:id="rId25"/>
    </p:embeddedFont>
    <p:embeddedFont>
      <p:font typeface="Lexend Light"/>
      <p:regular r:id="rId26"/>
      <p:bold r:id="rId27"/>
    </p:embeddedFont>
    <p:embeddedFont>
      <p:font typeface="Lato"/>
      <p:regular r:id="rId28"/>
      <p:bold r:id="rId29"/>
      <p:italic r:id="rId30"/>
      <p:boldItalic r:id="rId31"/>
    </p:embeddedFont>
    <p:embeddedFont>
      <p:font typeface="Lato Light"/>
      <p:regular r:id="rId32"/>
      <p:bold r:id="rId33"/>
      <p:italic r:id="rId34"/>
      <p:boldItalic r:id="rId35"/>
    </p:embeddedFont>
    <p:embeddedFont>
      <p:font typeface="Lexend Black"/>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993E03-6C4A-4192-9873-A1967BB5E022}">
  <a:tblStyle styleId="{8F993E03-6C4A-4192-9873-A1967BB5E0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exendLight-regular.fntdata"/><Relationship Id="rId25" Type="http://schemas.openxmlformats.org/officeDocument/2006/relationships/font" Target="fonts/LexendExtraBold-bold.fntdata"/><Relationship Id="rId28" Type="http://schemas.openxmlformats.org/officeDocument/2006/relationships/font" Target="fonts/Lato-regular.fntdata"/><Relationship Id="rId27" Type="http://schemas.openxmlformats.org/officeDocument/2006/relationships/font" Target="fonts/Lexend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33" Type="http://schemas.openxmlformats.org/officeDocument/2006/relationships/font" Target="fonts/LatoLight-bold.fntdata"/><Relationship Id="rId10" Type="http://schemas.openxmlformats.org/officeDocument/2006/relationships/slide" Target="slides/slide4.xml"/><Relationship Id="rId32" Type="http://schemas.openxmlformats.org/officeDocument/2006/relationships/font" Target="fonts/LatoLight-regular.fntdata"/><Relationship Id="rId13" Type="http://schemas.openxmlformats.org/officeDocument/2006/relationships/slide" Target="slides/slide7.xml"/><Relationship Id="rId35" Type="http://schemas.openxmlformats.org/officeDocument/2006/relationships/font" Target="fonts/LatoLight-boldItalic.fntdata"/><Relationship Id="rId12" Type="http://schemas.openxmlformats.org/officeDocument/2006/relationships/slide" Target="slides/slide6.xml"/><Relationship Id="rId34" Type="http://schemas.openxmlformats.org/officeDocument/2006/relationships/font" Target="fonts/LatoLight-italic.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LexendBlac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24b0dd382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24b0dd382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24b0dd382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24b0dd382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b24b0dd382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b24b0dd382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24b0dd382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b24b0dd382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24b0dd382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24b0dd382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24b0dd382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24b0dd382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41f1d7c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41f1d7c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24b0dd382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24b0dd382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24b0dd382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b24b0dd382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b450f286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b450f286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b24b0dd38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b24b0dd38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b24b0dd382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b24b0dd382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b24b0dd38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b24b0dd38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24b0dd382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24b0dd38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24b0dd38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24b0dd38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24b0dd382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b24b0dd382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24b0dd382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24b0dd382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24b0dd382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24b0dd382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hyperlink" Target="mailto:contact@tech-lounge.ro" TargetMode="External"/><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211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lt1"/>
                </a:solidFill>
                <a:latin typeface="Lexend Black"/>
                <a:ea typeface="Lexend Black"/>
                <a:cs typeface="Lexend Black"/>
                <a:sym typeface="Lexend Black"/>
              </a:rPr>
              <a:t>Open challenges</a:t>
            </a:r>
            <a:endParaRPr>
              <a:solidFill>
                <a:schemeClr val="lt1"/>
              </a:solidFill>
              <a:latin typeface="Lexend Black"/>
              <a:ea typeface="Lexend Black"/>
              <a:cs typeface="Lexend Black"/>
              <a:sym typeface="Lexend Black"/>
            </a:endParaRPr>
          </a:p>
        </p:txBody>
      </p:sp>
      <p:pic>
        <p:nvPicPr>
          <p:cNvPr id="55" name="Google Shape;55;p13"/>
          <p:cNvPicPr preferRelativeResize="0"/>
          <p:nvPr/>
        </p:nvPicPr>
        <p:blipFill>
          <a:blip r:embed="rId3">
            <a:alphaModFix/>
          </a:blip>
          <a:stretch>
            <a:fillRect/>
          </a:stretch>
        </p:blipFill>
        <p:spPr>
          <a:xfrm>
            <a:off x="6498375" y="244133"/>
            <a:ext cx="2469225" cy="437500"/>
          </a:xfrm>
          <a:prstGeom prst="rect">
            <a:avLst/>
          </a:prstGeom>
          <a:noFill/>
          <a:ln>
            <a:noFill/>
          </a:ln>
        </p:spPr>
      </p:pic>
      <p:sp>
        <p:nvSpPr>
          <p:cNvPr id="56" name="Google Shape;56;p13"/>
          <p:cNvSpPr txBox="1"/>
          <p:nvPr>
            <p:ph type="ctrTitle"/>
          </p:nvPr>
        </p:nvSpPr>
        <p:spPr>
          <a:xfrm>
            <a:off x="447000" y="2263775"/>
            <a:ext cx="8520600" cy="85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000">
                <a:solidFill>
                  <a:schemeClr val="lt1"/>
                </a:solidFill>
                <a:latin typeface="Lexend Light"/>
                <a:ea typeface="Lexend Light"/>
                <a:cs typeface="Lexend Light"/>
                <a:sym typeface="Lexend Light"/>
              </a:rPr>
              <a:t>Outcomes of the Ideation Workshops by Innovation Labs in Collaboration with NXP Semiconductors &amp; EVIDEN</a:t>
            </a:r>
            <a:endParaRPr sz="2000">
              <a:solidFill>
                <a:schemeClr val="lt1"/>
              </a:solidFill>
              <a:latin typeface="Lexend Light"/>
              <a:ea typeface="Lexend Light"/>
              <a:cs typeface="Lexend Light"/>
              <a:sym typeface="Lexend Light"/>
            </a:endParaRPr>
          </a:p>
        </p:txBody>
      </p:sp>
      <p:pic>
        <p:nvPicPr>
          <p:cNvPr id="57" name="Google Shape;57;p13"/>
          <p:cNvPicPr preferRelativeResize="0"/>
          <p:nvPr/>
        </p:nvPicPr>
        <p:blipFill>
          <a:blip r:embed="rId4">
            <a:alphaModFix/>
          </a:blip>
          <a:stretch>
            <a:fillRect/>
          </a:stretch>
        </p:blipFill>
        <p:spPr>
          <a:xfrm>
            <a:off x="0" y="3297583"/>
            <a:ext cx="9144002" cy="19583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sp>
        <p:nvSpPr>
          <p:cNvPr id="123" name="Google Shape;123;p22"/>
          <p:cNvSpPr txBox="1"/>
          <p:nvPr>
            <p:ph type="ctrTitle"/>
          </p:nvPr>
        </p:nvSpPr>
        <p:spPr>
          <a:xfrm>
            <a:off x="76200" y="195825"/>
            <a:ext cx="8958900" cy="72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7. </a:t>
            </a:r>
            <a:r>
              <a:rPr lang="en" sz="2500">
                <a:solidFill>
                  <a:schemeClr val="lt1"/>
                </a:solidFill>
                <a:latin typeface="Lexend Black"/>
                <a:ea typeface="Lexend Black"/>
                <a:cs typeface="Lexend Black"/>
                <a:sym typeface="Lexend Black"/>
              </a:rPr>
              <a:t>App for unifying all payments app for EV charging</a:t>
            </a:r>
            <a:endParaRPr sz="2500">
              <a:solidFill>
                <a:schemeClr val="lt1"/>
              </a:solidFill>
              <a:latin typeface="Lexend Black"/>
              <a:ea typeface="Lexend Black"/>
              <a:cs typeface="Lexend Black"/>
              <a:sym typeface="Lexend Black"/>
            </a:endParaRPr>
          </a:p>
        </p:txBody>
      </p:sp>
      <p:graphicFrame>
        <p:nvGraphicFramePr>
          <p:cNvPr id="124" name="Google Shape;124;p22"/>
          <p:cNvGraphicFramePr/>
          <p:nvPr/>
        </p:nvGraphicFramePr>
        <p:xfrm>
          <a:off x="288713" y="1012725"/>
          <a:ext cx="3000000" cy="3000000"/>
        </p:xfrm>
        <a:graphic>
          <a:graphicData uri="http://schemas.openxmlformats.org/drawingml/2006/table">
            <a:tbl>
              <a:tblPr>
                <a:noFill/>
                <a:tableStyleId>{8F993E03-6C4A-4192-9873-A1967BB5E022}</a:tableStyleId>
              </a:tblPr>
              <a:tblGrid>
                <a:gridCol w="2855525"/>
                <a:gridCol w="2855525"/>
                <a:gridCol w="2855525"/>
              </a:tblGrid>
              <a:tr h="105367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Electric vehicle owners or rentals</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Mobile application  to have the map of all charging station: </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To show discounts from various EV charging companies</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To create routes depending on price  or battery availability</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041000">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Lots of different apps and virtual wallets needed to charge your EV</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A central wallet and mobile app to aggregate all this and offer a unified approach</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Not radical, but needed</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125" name="Google Shape;125;p22"/>
          <p:cNvPicPr preferRelativeResize="0"/>
          <p:nvPr/>
        </p:nvPicPr>
        <p:blipFill>
          <a:blip r:embed="rId3">
            <a:alphaModFix/>
          </a:blip>
          <a:stretch>
            <a:fillRect/>
          </a:stretch>
        </p:blipFill>
        <p:spPr>
          <a:xfrm>
            <a:off x="8051075" y="296424"/>
            <a:ext cx="827001" cy="284625"/>
          </a:xfrm>
          <a:prstGeom prst="rect">
            <a:avLst/>
          </a:prstGeom>
          <a:noFill/>
          <a:ln>
            <a:noFill/>
          </a:ln>
        </p:spPr>
      </p:pic>
      <p:pic>
        <p:nvPicPr>
          <p:cNvPr id="126" name="Google Shape;126;p22"/>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 name="Shape 130"/>
        <p:cNvGrpSpPr/>
        <p:nvPr/>
      </p:nvGrpSpPr>
      <p:grpSpPr>
        <a:xfrm>
          <a:off x="0" y="0"/>
          <a:ext cx="0" cy="0"/>
          <a:chOff x="0" y="0"/>
          <a:chExt cx="0" cy="0"/>
        </a:xfrm>
      </p:grpSpPr>
      <p:sp>
        <p:nvSpPr>
          <p:cNvPr id="131" name="Google Shape;131;p23"/>
          <p:cNvSpPr txBox="1"/>
          <p:nvPr>
            <p:ph type="ctrTitle"/>
          </p:nvPr>
        </p:nvSpPr>
        <p:spPr>
          <a:xfrm>
            <a:off x="149350" y="119625"/>
            <a:ext cx="8958900" cy="72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8. </a:t>
            </a:r>
            <a:r>
              <a:rPr lang="en" sz="2500">
                <a:solidFill>
                  <a:schemeClr val="lt1"/>
                </a:solidFill>
                <a:latin typeface="Lexend Black"/>
                <a:ea typeface="Lexend Black"/>
                <a:cs typeface="Lexend Black"/>
                <a:sym typeface="Lexend Black"/>
              </a:rPr>
              <a:t>Digital twin models for cars in cloud</a:t>
            </a:r>
            <a:endParaRPr sz="2500">
              <a:solidFill>
                <a:schemeClr val="lt1"/>
              </a:solidFill>
              <a:latin typeface="Lexend Black"/>
              <a:ea typeface="Lexend Black"/>
              <a:cs typeface="Lexend Black"/>
              <a:sym typeface="Lexend Black"/>
            </a:endParaRPr>
          </a:p>
        </p:txBody>
      </p:sp>
      <p:graphicFrame>
        <p:nvGraphicFramePr>
          <p:cNvPr id="132" name="Google Shape;132;p23"/>
          <p:cNvGraphicFramePr/>
          <p:nvPr/>
        </p:nvGraphicFramePr>
        <p:xfrm>
          <a:off x="288713" y="1012725"/>
          <a:ext cx="3000000" cy="3000000"/>
        </p:xfrm>
        <a:graphic>
          <a:graphicData uri="http://schemas.openxmlformats.org/drawingml/2006/table">
            <a:tbl>
              <a:tblPr>
                <a:noFill/>
                <a:tableStyleId>{8F993E03-6C4A-4192-9873-A1967BB5E022}</a:tableStyleId>
              </a:tblPr>
              <a:tblGrid>
                <a:gridCol w="2855525"/>
                <a:gridCol w="2855525"/>
                <a:gridCol w="2855525"/>
              </a:tblGrid>
              <a:tr h="105367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NXP, NXP customers</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Tech to be used: </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Cloud</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Python (devops)</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Virtual model will be in cloud -&gt; enabling OTA</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041000">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0" lvl="0" marL="0" rtl="0" algn="l">
                        <a:spcBef>
                          <a:spcPts val="0"/>
                        </a:spcBef>
                        <a:spcAft>
                          <a:spcPts val="0"/>
                        </a:spcAft>
                        <a:buNone/>
                      </a:pPr>
                      <a:r>
                        <a:rPr lang="en" sz="1100">
                          <a:solidFill>
                            <a:schemeClr val="lt1"/>
                          </a:solidFill>
                          <a:latin typeface="Lato"/>
                          <a:ea typeface="Lato"/>
                          <a:cs typeface="Lato"/>
                          <a:sym typeface="Lato"/>
                        </a:rPr>
                        <a:t>Pre-silicone environments needed in order to massively decrease time to market - customers need fast solutions way before NXP silicone timeline → digital twin at chip level</a:t>
                      </a:r>
                      <a:endParaRPr sz="11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sz="1100">
                          <a:solidFill>
                            <a:schemeClr val="lt1"/>
                          </a:solidFill>
                          <a:latin typeface="Lato"/>
                          <a:ea typeface="Lato"/>
                          <a:cs typeface="Lato"/>
                          <a:sym typeface="Lato"/>
                        </a:rPr>
                        <a:t>Cloud solution for devops (in cloud)</a:t>
                      </a:r>
                      <a:endParaRPr sz="1100">
                        <a:solidFill>
                          <a:schemeClr val="lt1"/>
                        </a:solidFill>
                        <a:latin typeface="Lato"/>
                        <a:ea typeface="Lato"/>
                        <a:cs typeface="Lato"/>
                        <a:sym typeface="Lato"/>
                      </a:endParaRPr>
                    </a:p>
                    <a:p>
                      <a:pPr indent="0" lvl="0" marL="0" rtl="0" algn="l">
                        <a:spcBef>
                          <a:spcPts val="0"/>
                        </a:spcBef>
                        <a:spcAft>
                          <a:spcPts val="0"/>
                        </a:spcAft>
                        <a:buNone/>
                      </a:pPr>
                      <a:r>
                        <a:rPr lang="en" sz="1100">
                          <a:solidFill>
                            <a:schemeClr val="lt1"/>
                          </a:solidFill>
                          <a:latin typeface="Lato"/>
                          <a:ea typeface="Lato"/>
                          <a:cs typeface="Lato"/>
                          <a:sym typeface="Lato"/>
                        </a:rPr>
                        <a:t>Given:</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FPGAs</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Simulators for MCU/MPU</a:t>
                      </a:r>
                      <a:endParaRPr sz="11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New in automotive industry</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133" name="Google Shape;133;p23"/>
          <p:cNvPicPr preferRelativeResize="0"/>
          <p:nvPr/>
        </p:nvPicPr>
        <p:blipFill>
          <a:blip r:embed="rId3">
            <a:alphaModFix/>
          </a:blip>
          <a:stretch>
            <a:fillRect/>
          </a:stretch>
        </p:blipFill>
        <p:spPr>
          <a:xfrm>
            <a:off x="7898675" y="296424"/>
            <a:ext cx="827001" cy="284625"/>
          </a:xfrm>
          <a:prstGeom prst="rect">
            <a:avLst/>
          </a:prstGeom>
          <a:noFill/>
          <a:ln>
            <a:noFill/>
          </a:ln>
        </p:spPr>
      </p:pic>
      <p:pic>
        <p:nvPicPr>
          <p:cNvPr id="134" name="Google Shape;134;p23"/>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8" name="Shape 138"/>
        <p:cNvGrpSpPr/>
        <p:nvPr/>
      </p:nvGrpSpPr>
      <p:grpSpPr>
        <a:xfrm>
          <a:off x="0" y="0"/>
          <a:ext cx="0" cy="0"/>
          <a:chOff x="0" y="0"/>
          <a:chExt cx="0" cy="0"/>
        </a:xfrm>
      </p:grpSpPr>
      <p:sp>
        <p:nvSpPr>
          <p:cNvPr id="139" name="Google Shape;139;p24"/>
          <p:cNvSpPr txBox="1"/>
          <p:nvPr>
            <p:ph type="ctrTitle"/>
          </p:nvPr>
        </p:nvSpPr>
        <p:spPr>
          <a:xfrm>
            <a:off x="149350" y="119625"/>
            <a:ext cx="8958900" cy="72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9. </a:t>
            </a:r>
            <a:r>
              <a:rPr lang="en" sz="2500">
                <a:solidFill>
                  <a:schemeClr val="lt1"/>
                </a:solidFill>
                <a:latin typeface="Lexend Black"/>
                <a:ea typeface="Lexend Black"/>
                <a:cs typeface="Lexend Black"/>
                <a:sym typeface="Lexend Black"/>
              </a:rPr>
              <a:t>Pet wearable for tracking movement</a:t>
            </a:r>
            <a:endParaRPr sz="2500">
              <a:solidFill>
                <a:schemeClr val="lt1"/>
              </a:solidFill>
              <a:latin typeface="Lexend Black"/>
              <a:ea typeface="Lexend Black"/>
              <a:cs typeface="Lexend Black"/>
              <a:sym typeface="Lexend Black"/>
            </a:endParaRPr>
          </a:p>
        </p:txBody>
      </p:sp>
      <p:graphicFrame>
        <p:nvGraphicFramePr>
          <p:cNvPr id="140" name="Google Shape;140;p24"/>
          <p:cNvGraphicFramePr/>
          <p:nvPr/>
        </p:nvGraphicFramePr>
        <p:xfrm>
          <a:off x="288713" y="1012725"/>
          <a:ext cx="3000000" cy="3000000"/>
        </p:xfrm>
        <a:graphic>
          <a:graphicData uri="http://schemas.openxmlformats.org/drawingml/2006/table">
            <a:tbl>
              <a:tblPr>
                <a:noFill/>
                <a:tableStyleId>{8F993E03-6C4A-4192-9873-A1967BB5E022}</a:tableStyleId>
              </a:tblPr>
              <a:tblGrid>
                <a:gridCol w="2855525"/>
                <a:gridCol w="2855525"/>
                <a:gridCol w="2855525"/>
              </a:tblGrid>
              <a:tr h="105367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Pet owners</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RT500 based board that can be attached to the collar</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App to collect the data</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Collect data about steps, elevation - everything else is bonus (barks, GPS etc).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Health tracker for sick pets - temperature, isolation etc</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Safety feature - alert on high heart rate.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Alerts for owners based on specific actions.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041000">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Pet health tracking and safety functions</a:t>
                      </a:r>
                      <a:endParaRPr sz="1100">
                        <a:solidFill>
                          <a:schemeClr val="lt1"/>
                        </a:solidFill>
                        <a:latin typeface="Lato"/>
                        <a:ea typeface="Lato"/>
                        <a:cs typeface="Lato"/>
                        <a:sym typeface="Lato"/>
                      </a:endParaRPr>
                    </a:p>
                    <a:p>
                      <a:pPr indent="-298450" lvl="0" marL="457200" rtl="0" algn="l">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Fun to see what your pet is doing</a:t>
                      </a:r>
                      <a:endParaRPr sz="11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sz="1100">
                          <a:solidFill>
                            <a:schemeClr val="lt1"/>
                          </a:solidFill>
                          <a:latin typeface="Lato"/>
                          <a:ea typeface="Lato"/>
                          <a:cs typeface="Lato"/>
                          <a:sym typeface="Lato"/>
                        </a:rPr>
                        <a:t>Wearable (watch like) attachable to the collar connected to the smartphone and/or Wi-Fi. </a:t>
                      </a:r>
                      <a:endParaRPr sz="11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On friends’ pets</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Not necessary, but can be successful for emotional reasons.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141" name="Google Shape;141;p24"/>
          <p:cNvPicPr preferRelativeResize="0"/>
          <p:nvPr/>
        </p:nvPicPr>
        <p:blipFill>
          <a:blip r:embed="rId3">
            <a:alphaModFix/>
          </a:blip>
          <a:stretch>
            <a:fillRect/>
          </a:stretch>
        </p:blipFill>
        <p:spPr>
          <a:xfrm>
            <a:off x="7898675" y="296424"/>
            <a:ext cx="827001" cy="284625"/>
          </a:xfrm>
          <a:prstGeom prst="rect">
            <a:avLst/>
          </a:prstGeom>
          <a:noFill/>
          <a:ln>
            <a:noFill/>
          </a:ln>
        </p:spPr>
      </p:pic>
      <p:pic>
        <p:nvPicPr>
          <p:cNvPr id="142" name="Google Shape;142;p24"/>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6"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a:off x="0" y="3297583"/>
            <a:ext cx="9144002" cy="1958310"/>
          </a:xfrm>
          <a:prstGeom prst="rect">
            <a:avLst/>
          </a:prstGeom>
          <a:noFill/>
          <a:ln>
            <a:noFill/>
          </a:ln>
        </p:spPr>
      </p:pic>
      <p:sp>
        <p:nvSpPr>
          <p:cNvPr id="148" name="Google Shape;148;p25"/>
          <p:cNvSpPr txBox="1"/>
          <p:nvPr/>
        </p:nvSpPr>
        <p:spPr>
          <a:xfrm>
            <a:off x="790950" y="803975"/>
            <a:ext cx="7562100" cy="22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If you’re interested in any of these ideas or have any questions please contact us at </a:t>
            </a:r>
            <a:r>
              <a:rPr lang="en" sz="2700" u="sng">
                <a:solidFill>
                  <a:schemeClr val="hlink"/>
                </a:solidFill>
                <a:latin typeface="Lexend Black"/>
                <a:ea typeface="Lexend Black"/>
                <a:cs typeface="Lexend Black"/>
                <a:sym typeface="Lexend Black"/>
                <a:hlinkClick r:id="rId4"/>
              </a:rPr>
              <a:t>contact@tech-lounge.ro</a:t>
            </a:r>
            <a:endParaRPr sz="2700">
              <a:solidFill>
                <a:schemeClr val="lt1"/>
              </a:solidFill>
              <a:latin typeface="Lexend Black"/>
              <a:ea typeface="Lexend Black"/>
              <a:cs typeface="Lexend Black"/>
              <a:sym typeface="Lexend Black"/>
            </a:endParaRPr>
          </a:p>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and we can provide you with </a:t>
            </a:r>
            <a:endParaRPr sz="2700">
              <a:solidFill>
                <a:schemeClr val="lt1"/>
              </a:solidFill>
              <a:latin typeface="Lexend Black"/>
              <a:ea typeface="Lexend Black"/>
              <a:cs typeface="Lexend Black"/>
              <a:sym typeface="Lexend Black"/>
            </a:endParaRPr>
          </a:p>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extra info </a:t>
            </a:r>
            <a:r>
              <a:rPr lang="en" sz="2700">
                <a:solidFill>
                  <a:schemeClr val="lt1"/>
                </a:solidFill>
                <a:latin typeface="Lexend Black"/>
                <a:ea typeface="Lexend Black"/>
                <a:cs typeface="Lexend Black"/>
                <a:sym typeface="Lexend Black"/>
              </a:rPr>
              <a:t>and</a:t>
            </a:r>
            <a:r>
              <a:rPr lang="en" sz="2700">
                <a:solidFill>
                  <a:schemeClr val="lt1"/>
                </a:solidFill>
                <a:latin typeface="Lexend Black"/>
                <a:ea typeface="Lexend Black"/>
                <a:cs typeface="Lexend Black"/>
                <a:sym typeface="Lexend Black"/>
              </a:rPr>
              <a:t> help!🎁</a:t>
            </a:r>
            <a:endParaRPr sz="2700">
              <a:solidFill>
                <a:schemeClr val="lt1"/>
              </a:solidFill>
              <a:latin typeface="Lexend Black"/>
              <a:ea typeface="Lexend Black"/>
              <a:cs typeface="Lexend Black"/>
              <a:sym typeface="Lexend Black"/>
            </a:endParaRPr>
          </a:p>
        </p:txBody>
      </p:sp>
      <p:pic>
        <p:nvPicPr>
          <p:cNvPr id="149" name="Google Shape;149;p25"/>
          <p:cNvPicPr preferRelativeResize="0"/>
          <p:nvPr/>
        </p:nvPicPr>
        <p:blipFill>
          <a:blip r:embed="rId5">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3" name="Shape 153"/>
        <p:cNvGrpSpPr/>
        <p:nvPr/>
      </p:nvGrpSpPr>
      <p:grpSpPr>
        <a:xfrm>
          <a:off x="0" y="0"/>
          <a:ext cx="0" cy="0"/>
          <a:chOff x="0" y="0"/>
          <a:chExt cx="0" cy="0"/>
        </a:xfrm>
      </p:grpSpPr>
      <p:pic>
        <p:nvPicPr>
          <p:cNvPr id="154" name="Google Shape;154;p26"/>
          <p:cNvPicPr preferRelativeResize="0"/>
          <p:nvPr/>
        </p:nvPicPr>
        <p:blipFill>
          <a:blip r:embed="rId3">
            <a:alphaModFix/>
          </a:blip>
          <a:stretch>
            <a:fillRect/>
          </a:stretch>
        </p:blipFill>
        <p:spPr>
          <a:xfrm>
            <a:off x="0" y="3297583"/>
            <a:ext cx="9144002" cy="1958310"/>
          </a:xfrm>
          <a:prstGeom prst="rect">
            <a:avLst/>
          </a:prstGeom>
          <a:noFill/>
          <a:ln>
            <a:noFill/>
          </a:ln>
        </p:spPr>
      </p:pic>
      <p:pic>
        <p:nvPicPr>
          <p:cNvPr id="155" name="Google Shape;155;p26"/>
          <p:cNvPicPr preferRelativeResize="0"/>
          <p:nvPr/>
        </p:nvPicPr>
        <p:blipFill>
          <a:blip r:embed="rId4">
            <a:alphaModFix/>
          </a:blip>
          <a:stretch>
            <a:fillRect/>
          </a:stretch>
        </p:blipFill>
        <p:spPr>
          <a:xfrm>
            <a:off x="8585900" y="4226600"/>
            <a:ext cx="347428" cy="729600"/>
          </a:xfrm>
          <a:prstGeom prst="rect">
            <a:avLst/>
          </a:prstGeom>
          <a:noFill/>
          <a:ln>
            <a:noFill/>
          </a:ln>
        </p:spPr>
      </p:pic>
      <p:sp>
        <p:nvSpPr>
          <p:cNvPr id="156" name="Google Shape;156;p26"/>
          <p:cNvSpPr txBox="1"/>
          <p:nvPr/>
        </p:nvSpPr>
        <p:spPr>
          <a:xfrm>
            <a:off x="790950" y="724225"/>
            <a:ext cx="7562100" cy="267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And i</a:t>
            </a:r>
            <a:r>
              <a:rPr lang="en" sz="2700">
                <a:solidFill>
                  <a:schemeClr val="lt1"/>
                </a:solidFill>
                <a:latin typeface="Lexend Black"/>
                <a:ea typeface="Lexend Black"/>
                <a:cs typeface="Lexend Black"/>
                <a:sym typeface="Lexend Black"/>
              </a:rPr>
              <a:t>f you haven’t found something to your liking yet, worry not!</a:t>
            </a:r>
            <a:r>
              <a:rPr lang="en" sz="3000">
                <a:solidFill>
                  <a:schemeClr val="lt1"/>
                </a:solidFill>
                <a:latin typeface="Lexend Black"/>
                <a:ea typeface="Lexend Black"/>
                <a:cs typeface="Lexend Black"/>
                <a:sym typeface="Lexend Black"/>
              </a:rPr>
              <a:t> </a:t>
            </a:r>
            <a:endParaRPr sz="3000">
              <a:solidFill>
                <a:schemeClr val="lt1"/>
              </a:solidFill>
              <a:latin typeface="Lexend Black"/>
              <a:ea typeface="Lexend Black"/>
              <a:cs typeface="Lexend Black"/>
              <a:sym typeface="Lexend Black"/>
            </a:endParaRPr>
          </a:p>
          <a:p>
            <a:pPr indent="0" lvl="0" marL="0" rtl="0" algn="ctr">
              <a:spcBef>
                <a:spcPts val="0"/>
              </a:spcBef>
              <a:spcAft>
                <a:spcPts val="0"/>
              </a:spcAft>
              <a:buNone/>
            </a:pPr>
            <a:r>
              <a:t/>
            </a:r>
            <a:endParaRPr sz="3000">
              <a:solidFill>
                <a:schemeClr val="lt1"/>
              </a:solidFill>
              <a:latin typeface="Lexend Black"/>
              <a:ea typeface="Lexend Black"/>
              <a:cs typeface="Lexend Black"/>
              <a:sym typeface="Lexend Black"/>
            </a:endParaRPr>
          </a:p>
          <a:p>
            <a:pPr indent="0" lvl="0" marL="0" rtl="0" algn="ctr">
              <a:spcBef>
                <a:spcPts val="0"/>
              </a:spcBef>
              <a:spcAft>
                <a:spcPts val="0"/>
              </a:spcAft>
              <a:buNone/>
            </a:pPr>
            <a:r>
              <a:rPr lang="en" sz="2500">
                <a:solidFill>
                  <a:schemeClr val="lt1"/>
                </a:solidFill>
                <a:latin typeface="Lato"/>
                <a:ea typeface="Lato"/>
                <a:cs typeface="Lato"/>
                <a:sym typeface="Lato"/>
              </a:rPr>
              <a:t>There’s a bonus concept card waiting for you on the next slide to help you analyze your idea and integrate all parts of a successful business concept!</a:t>
            </a:r>
            <a:r>
              <a:rPr lang="en" sz="2500">
                <a:solidFill>
                  <a:schemeClr val="lt1"/>
                </a:solidFill>
                <a:latin typeface="Lexend Black"/>
                <a:ea typeface="Lexend Black"/>
                <a:cs typeface="Lexend Black"/>
                <a:sym typeface="Lexend Black"/>
              </a:rPr>
              <a:t>💡</a:t>
            </a:r>
            <a:endParaRPr sz="2500">
              <a:solidFill>
                <a:schemeClr val="lt1"/>
              </a:solidFill>
              <a:latin typeface="Lexend Black"/>
              <a:ea typeface="Lexend Black"/>
              <a:cs typeface="Lexend Black"/>
              <a:sym typeface="Lexend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pic>
        <p:nvPicPr>
          <p:cNvPr id="161" name="Google Shape;161;p27"/>
          <p:cNvPicPr preferRelativeResize="0"/>
          <p:nvPr/>
        </p:nvPicPr>
        <p:blipFill>
          <a:blip r:embed="rId3">
            <a:alphaModFix/>
          </a:blip>
          <a:stretch>
            <a:fillRect/>
          </a:stretch>
        </p:blipFill>
        <p:spPr>
          <a:xfrm>
            <a:off x="0" y="3297583"/>
            <a:ext cx="9144002" cy="1958310"/>
          </a:xfrm>
          <a:prstGeom prst="rect">
            <a:avLst/>
          </a:prstGeom>
          <a:noFill/>
          <a:ln>
            <a:noFill/>
          </a:ln>
        </p:spPr>
      </p:pic>
      <p:sp>
        <p:nvSpPr>
          <p:cNvPr id="162" name="Google Shape;162;p27"/>
          <p:cNvSpPr txBox="1"/>
          <p:nvPr/>
        </p:nvSpPr>
        <p:spPr>
          <a:xfrm>
            <a:off x="790950" y="724225"/>
            <a:ext cx="7562100" cy="223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0095AC"/>
                </a:solidFill>
                <a:latin typeface="Lexend ExtraBold"/>
                <a:ea typeface="Lexend ExtraBold"/>
                <a:cs typeface="Lexend ExtraBold"/>
                <a:sym typeface="Lexend ExtraBold"/>
              </a:rPr>
              <a:t>C</a:t>
            </a:r>
            <a:r>
              <a:rPr lang="en" sz="2700">
                <a:solidFill>
                  <a:srgbClr val="0095AC"/>
                </a:solidFill>
                <a:latin typeface="Lexend ExtraBold"/>
                <a:ea typeface="Lexend ExtraBold"/>
                <a:cs typeface="Lexend ExtraBold"/>
                <a:sym typeface="Lexend ExtraBold"/>
              </a:rPr>
              <a:t>oncept Card</a:t>
            </a:r>
            <a:r>
              <a:rPr lang="en" sz="2700">
                <a:solidFill>
                  <a:schemeClr val="lt1"/>
                </a:solidFill>
                <a:latin typeface="Lexend ExtraBold"/>
                <a:ea typeface="Lexend ExtraBold"/>
                <a:cs typeface="Lexend ExtraBold"/>
                <a:sym typeface="Lexend ExtraBold"/>
              </a:rPr>
              <a:t> (noun)</a:t>
            </a:r>
            <a:endParaRPr sz="2700">
              <a:solidFill>
                <a:schemeClr val="lt1"/>
              </a:solidFill>
              <a:latin typeface="Lexend ExtraBold"/>
              <a:ea typeface="Lexend ExtraBold"/>
              <a:cs typeface="Lexend ExtraBold"/>
              <a:sym typeface="Lexend ExtraBold"/>
            </a:endParaRPr>
          </a:p>
          <a:p>
            <a:pPr indent="0" lvl="0" marL="0" rtl="0" algn="l">
              <a:spcBef>
                <a:spcPts val="0"/>
              </a:spcBef>
              <a:spcAft>
                <a:spcPts val="0"/>
              </a:spcAft>
              <a:buNone/>
            </a:pPr>
            <a:r>
              <a:t/>
            </a:r>
            <a:endParaRPr sz="2800">
              <a:solidFill>
                <a:schemeClr val="lt1"/>
              </a:solidFill>
              <a:latin typeface="Lato"/>
              <a:ea typeface="Lato"/>
              <a:cs typeface="Lato"/>
              <a:sym typeface="Lato"/>
            </a:endParaRPr>
          </a:p>
          <a:p>
            <a:pPr indent="0" lvl="0" marL="0" rtl="0" algn="l">
              <a:spcBef>
                <a:spcPts val="0"/>
              </a:spcBef>
              <a:spcAft>
                <a:spcPts val="0"/>
              </a:spcAft>
              <a:buNone/>
            </a:pPr>
            <a:r>
              <a:rPr lang="en" sz="2600">
                <a:solidFill>
                  <a:schemeClr val="lt1"/>
                </a:solidFill>
                <a:latin typeface="Lato Light"/>
                <a:ea typeface="Lato Light"/>
                <a:cs typeface="Lato Light"/>
                <a:sym typeface="Lato Light"/>
              </a:rPr>
              <a:t>: useful tool for brainstorming or presenting ideas; it helps translate ideas into a concept that can be taken forward to prototyping.</a:t>
            </a:r>
            <a:endParaRPr sz="2600">
              <a:solidFill>
                <a:schemeClr val="lt1"/>
              </a:solidFill>
              <a:latin typeface="Lato Light"/>
              <a:ea typeface="Lato Light"/>
              <a:cs typeface="Lato Light"/>
              <a:sym typeface="Lato Light"/>
            </a:endParaRPr>
          </a:p>
        </p:txBody>
      </p:sp>
      <p:pic>
        <p:nvPicPr>
          <p:cNvPr id="163" name="Google Shape;163;p27"/>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7" name="Shape 167"/>
        <p:cNvGrpSpPr/>
        <p:nvPr/>
      </p:nvGrpSpPr>
      <p:grpSpPr>
        <a:xfrm>
          <a:off x="0" y="0"/>
          <a:ext cx="0" cy="0"/>
          <a:chOff x="0" y="0"/>
          <a:chExt cx="0" cy="0"/>
        </a:xfrm>
      </p:grpSpPr>
      <p:sp>
        <p:nvSpPr>
          <p:cNvPr id="168" name="Google Shape;168;p28"/>
          <p:cNvSpPr txBox="1"/>
          <p:nvPr>
            <p:ph type="ctrTitle"/>
          </p:nvPr>
        </p:nvSpPr>
        <p:spPr>
          <a:xfrm>
            <a:off x="149350" y="119625"/>
            <a:ext cx="8520600" cy="729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800">
                <a:solidFill>
                  <a:schemeClr val="lt1"/>
                </a:solidFill>
                <a:latin typeface="Lexend Black"/>
                <a:ea typeface="Lexend Black"/>
                <a:cs typeface="Lexend Black"/>
                <a:sym typeface="Lexend Black"/>
              </a:rPr>
              <a:t>X. your Best idea ever</a:t>
            </a:r>
            <a:r>
              <a:rPr lang="en" sz="3800">
                <a:solidFill>
                  <a:schemeClr val="lt1"/>
                </a:solidFill>
                <a:latin typeface="Lexend Black"/>
                <a:ea typeface="Lexend Black"/>
                <a:cs typeface="Lexend Black"/>
                <a:sym typeface="Lexend Black"/>
              </a:rPr>
              <a:t> </a:t>
            </a:r>
            <a:endParaRPr sz="3800">
              <a:solidFill>
                <a:schemeClr val="lt1"/>
              </a:solidFill>
              <a:latin typeface="Lexend Black"/>
              <a:ea typeface="Lexend Black"/>
              <a:cs typeface="Lexend Black"/>
              <a:sym typeface="Lexend Black"/>
            </a:endParaRPr>
          </a:p>
        </p:txBody>
      </p:sp>
      <p:graphicFrame>
        <p:nvGraphicFramePr>
          <p:cNvPr id="169" name="Google Shape;169;p28"/>
          <p:cNvGraphicFramePr/>
          <p:nvPr/>
        </p:nvGraphicFramePr>
        <p:xfrm>
          <a:off x="288713" y="1012725"/>
          <a:ext cx="3000000" cy="3000000"/>
        </p:xfrm>
        <a:graphic>
          <a:graphicData uri="http://schemas.openxmlformats.org/drawingml/2006/table">
            <a:tbl>
              <a:tblPr>
                <a:noFill/>
                <a:tableStyleId>{8F993E03-6C4A-4192-9873-A1967BB5E022}</a:tableStyleId>
              </a:tblPr>
              <a:tblGrid>
                <a:gridCol w="2855525"/>
                <a:gridCol w="2855525"/>
                <a:gridCol w="2855525"/>
              </a:tblGrid>
              <a:tr h="105367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041000">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170" name="Google Shape;170;p28"/>
          <p:cNvPicPr preferRelativeResize="0"/>
          <p:nvPr/>
        </p:nvPicPr>
        <p:blipFill>
          <a:blip r:embed="rId3">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4" name="Shape 174"/>
        <p:cNvGrpSpPr/>
        <p:nvPr/>
      </p:nvGrpSpPr>
      <p:grpSpPr>
        <a:xfrm>
          <a:off x="0" y="0"/>
          <a:ext cx="0" cy="0"/>
          <a:chOff x="0" y="0"/>
          <a:chExt cx="0" cy="0"/>
        </a:xfrm>
      </p:grpSpPr>
      <p:pic>
        <p:nvPicPr>
          <p:cNvPr id="175" name="Google Shape;175;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6" name="Google Shape;176;p29"/>
          <p:cNvSpPr/>
          <p:nvPr/>
        </p:nvSpPr>
        <p:spPr>
          <a:xfrm>
            <a:off x="0" y="0"/>
            <a:ext cx="9144000" cy="5143500"/>
          </a:xfrm>
          <a:prstGeom prst="rect">
            <a:avLst/>
          </a:prstGeom>
          <a:solidFill>
            <a:srgbClr val="000000">
              <a:alpha val="313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29"/>
          <p:cNvSpPr txBox="1"/>
          <p:nvPr>
            <p:ph type="ctrTitle"/>
          </p:nvPr>
        </p:nvSpPr>
        <p:spPr>
          <a:xfrm>
            <a:off x="337050" y="1984200"/>
            <a:ext cx="8520600" cy="1175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Good luck and hope to hear </a:t>
            </a:r>
            <a:endParaRPr sz="2700">
              <a:solidFill>
                <a:schemeClr val="lt1"/>
              </a:solidFill>
              <a:latin typeface="Lexend Black"/>
              <a:ea typeface="Lexend Black"/>
              <a:cs typeface="Lexend Black"/>
              <a:sym typeface="Lexend Black"/>
            </a:endParaRPr>
          </a:p>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from you soon</a:t>
            </a:r>
            <a:r>
              <a:rPr lang="en" sz="2700">
                <a:solidFill>
                  <a:schemeClr val="lt1"/>
                </a:solidFill>
                <a:latin typeface="Lexend Black"/>
                <a:ea typeface="Lexend Black"/>
                <a:cs typeface="Lexend Black"/>
                <a:sym typeface="Lexend Black"/>
              </a:rPr>
              <a:t>! 💡</a:t>
            </a:r>
            <a:endParaRPr sz="2700">
              <a:solidFill>
                <a:schemeClr val="lt1"/>
              </a:solidFill>
              <a:latin typeface="Lexend Black"/>
              <a:ea typeface="Lexend Black"/>
              <a:cs typeface="Lexend Black"/>
              <a:sym typeface="Lexend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1" name="Shape 181"/>
        <p:cNvGrpSpPr/>
        <p:nvPr/>
      </p:nvGrpSpPr>
      <p:grpSpPr>
        <a:xfrm>
          <a:off x="0" y="0"/>
          <a:ext cx="0" cy="0"/>
          <a:chOff x="0" y="0"/>
          <a:chExt cx="0" cy="0"/>
        </a:xfrm>
      </p:grpSpPr>
      <p:pic>
        <p:nvPicPr>
          <p:cNvPr id="182" name="Google Shape;182;p30"/>
          <p:cNvPicPr preferRelativeResize="0"/>
          <p:nvPr/>
        </p:nvPicPr>
        <p:blipFill>
          <a:blip r:embed="rId3">
            <a:alphaModFix/>
          </a:blip>
          <a:stretch>
            <a:fillRect/>
          </a:stretch>
        </p:blipFill>
        <p:spPr>
          <a:xfrm>
            <a:off x="0" y="3297583"/>
            <a:ext cx="9144002" cy="1958310"/>
          </a:xfrm>
          <a:prstGeom prst="rect">
            <a:avLst/>
          </a:prstGeom>
          <a:noFill/>
          <a:ln>
            <a:noFill/>
          </a:ln>
        </p:spPr>
      </p:pic>
      <p:sp>
        <p:nvSpPr>
          <p:cNvPr id="183" name="Google Shape;183;p30"/>
          <p:cNvSpPr txBox="1"/>
          <p:nvPr/>
        </p:nvSpPr>
        <p:spPr>
          <a:xfrm>
            <a:off x="790950" y="724225"/>
            <a:ext cx="75621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0095AC"/>
                </a:solidFill>
                <a:latin typeface="Lexend ExtraBold"/>
                <a:ea typeface="Lexend ExtraBold"/>
                <a:cs typeface="Lexend ExtraBold"/>
                <a:sym typeface="Lexend ExtraBold"/>
              </a:rPr>
              <a:t>FAQ</a:t>
            </a:r>
            <a:endParaRPr sz="2700">
              <a:solidFill>
                <a:srgbClr val="0095AC"/>
              </a:solidFill>
              <a:latin typeface="Lexend ExtraBold"/>
              <a:ea typeface="Lexend ExtraBold"/>
              <a:cs typeface="Lexend ExtraBold"/>
              <a:sym typeface="Lexend ExtraBold"/>
            </a:endParaRPr>
          </a:p>
          <a:p>
            <a:pPr indent="0" lvl="0" marL="0" rtl="0" algn="l">
              <a:spcBef>
                <a:spcPts val="0"/>
              </a:spcBef>
              <a:spcAft>
                <a:spcPts val="0"/>
              </a:spcAft>
              <a:buNone/>
            </a:pPr>
            <a:r>
              <a:t/>
            </a:r>
            <a:endParaRPr sz="1200">
              <a:solidFill>
                <a:srgbClr val="0095AC"/>
              </a:solidFill>
              <a:latin typeface="Lexend ExtraBold"/>
              <a:ea typeface="Lexend ExtraBold"/>
              <a:cs typeface="Lexend ExtraBold"/>
              <a:sym typeface="Lexend ExtraBold"/>
            </a:endParaRPr>
          </a:p>
          <a:p>
            <a:pPr indent="-311150" lvl="0" marL="457200" rtl="0" algn="l">
              <a:spcBef>
                <a:spcPts val="0"/>
              </a:spcBef>
              <a:spcAft>
                <a:spcPts val="0"/>
              </a:spcAft>
              <a:buClr>
                <a:schemeClr val="lt1"/>
              </a:buClr>
              <a:buSzPts val="1300"/>
              <a:buFont typeface="Lato"/>
              <a:buAutoNum type="arabicPeriod"/>
            </a:pPr>
            <a:r>
              <a:rPr b="1" lang="en" sz="1300">
                <a:solidFill>
                  <a:schemeClr val="lt1"/>
                </a:solidFill>
                <a:latin typeface="Lato"/>
                <a:ea typeface="Lato"/>
                <a:cs typeface="Lato"/>
                <a:sym typeface="Lato"/>
              </a:rPr>
              <a:t>Can I modify the ideas from the concept cards?</a:t>
            </a:r>
            <a:endParaRPr b="1" sz="1300">
              <a:solidFill>
                <a:schemeClr val="lt1"/>
              </a:solidFill>
              <a:latin typeface="Lato"/>
              <a:ea typeface="Lato"/>
              <a:cs typeface="Lato"/>
              <a:sym typeface="Lato"/>
            </a:endParaRPr>
          </a:p>
          <a:p>
            <a:pPr indent="0" lvl="0" marL="457200" rtl="0" algn="l">
              <a:spcBef>
                <a:spcPts val="0"/>
              </a:spcBef>
              <a:spcAft>
                <a:spcPts val="0"/>
              </a:spcAft>
              <a:buNone/>
            </a:pPr>
            <a:r>
              <a:rPr b="1" lang="en" sz="1300">
                <a:solidFill>
                  <a:schemeClr val="lt1"/>
                </a:solidFill>
                <a:latin typeface="Lato"/>
                <a:ea typeface="Lato"/>
                <a:cs typeface="Lato"/>
                <a:sym typeface="Lato"/>
              </a:rPr>
              <a:t>YES</a:t>
            </a:r>
            <a:r>
              <a:rPr lang="en" sz="1300">
                <a:solidFill>
                  <a:schemeClr val="lt1"/>
                </a:solidFill>
                <a:latin typeface="Lato Light"/>
                <a:ea typeface="Lato Light"/>
                <a:cs typeface="Lato Light"/>
                <a:sym typeface="Lato Light"/>
              </a:rPr>
              <a:t>, we actually encourage you to showcase your skills and fresh perspectives. You are free to use the concept cards as they are presented, extend them to something more familiar or doable to you or adapt them to a different problem that you have identified. </a:t>
            </a:r>
            <a:endParaRPr sz="1300">
              <a:solidFill>
                <a:schemeClr val="lt1"/>
              </a:solidFill>
              <a:latin typeface="Lato Light"/>
              <a:ea typeface="Lato Light"/>
              <a:cs typeface="Lato Light"/>
              <a:sym typeface="Lato Light"/>
            </a:endParaRPr>
          </a:p>
          <a:p>
            <a:pPr indent="0" lvl="0" marL="457200" rtl="0" algn="l">
              <a:spcBef>
                <a:spcPts val="0"/>
              </a:spcBef>
              <a:spcAft>
                <a:spcPts val="0"/>
              </a:spcAft>
              <a:buNone/>
            </a:pPr>
            <a:r>
              <a:t/>
            </a:r>
            <a:endParaRPr b="1"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AutoNum type="arabicPeriod"/>
            </a:pPr>
            <a:r>
              <a:rPr b="1" lang="en" sz="1300">
                <a:solidFill>
                  <a:schemeClr val="lt1"/>
                </a:solidFill>
                <a:latin typeface="Lato"/>
                <a:ea typeface="Lato"/>
                <a:cs typeface="Lato"/>
                <a:sym typeface="Lato"/>
              </a:rPr>
              <a:t>Can I choose a concept card if some other team already chose it?</a:t>
            </a:r>
            <a:endParaRPr b="1" sz="1300">
              <a:solidFill>
                <a:schemeClr val="lt1"/>
              </a:solidFill>
              <a:latin typeface="Lato"/>
              <a:ea typeface="Lato"/>
              <a:cs typeface="Lato"/>
              <a:sym typeface="Lato"/>
            </a:endParaRPr>
          </a:p>
          <a:p>
            <a:pPr indent="0" lvl="0" marL="457200" rtl="0" algn="l">
              <a:spcBef>
                <a:spcPts val="0"/>
              </a:spcBef>
              <a:spcAft>
                <a:spcPts val="0"/>
              </a:spcAft>
              <a:buNone/>
            </a:pPr>
            <a:r>
              <a:rPr b="1" lang="en" sz="1300">
                <a:solidFill>
                  <a:schemeClr val="lt1"/>
                </a:solidFill>
                <a:latin typeface="Lato"/>
                <a:ea typeface="Lato"/>
                <a:cs typeface="Lato"/>
                <a:sym typeface="Lato"/>
              </a:rPr>
              <a:t>YES</a:t>
            </a:r>
            <a:r>
              <a:rPr lang="en" sz="1300">
                <a:solidFill>
                  <a:schemeClr val="lt1"/>
                </a:solidFill>
                <a:latin typeface="Lato Light"/>
                <a:ea typeface="Lato Light"/>
                <a:cs typeface="Lato Light"/>
                <a:sym typeface="Lato Light"/>
              </a:rPr>
              <a:t>, we anticipate that every team will come up with a different approach to concept cards and so that shouldn’t be a problem. Reach out to us on the email address provided on the previous slides and we can confirm the uniqueness of your approach.</a:t>
            </a:r>
            <a:endParaRPr sz="1300">
              <a:solidFill>
                <a:schemeClr val="lt1"/>
              </a:solidFill>
              <a:latin typeface="Lato Light"/>
              <a:ea typeface="Lato Light"/>
              <a:cs typeface="Lato Light"/>
              <a:sym typeface="Lato Light"/>
            </a:endParaRPr>
          </a:p>
          <a:p>
            <a:pPr indent="0" lvl="0" marL="457200" rtl="0" algn="l">
              <a:spcBef>
                <a:spcPts val="0"/>
              </a:spcBef>
              <a:spcAft>
                <a:spcPts val="0"/>
              </a:spcAft>
              <a:buNone/>
            </a:pPr>
            <a:r>
              <a:t/>
            </a:r>
            <a:endParaRPr sz="1300">
              <a:solidFill>
                <a:schemeClr val="lt1"/>
              </a:solidFill>
              <a:latin typeface="Lato Light"/>
              <a:ea typeface="Lato Light"/>
              <a:cs typeface="Lato Light"/>
              <a:sym typeface="Lato Light"/>
            </a:endParaRPr>
          </a:p>
          <a:p>
            <a:pPr indent="-311150" lvl="0" marL="457200" rtl="0" algn="l">
              <a:spcBef>
                <a:spcPts val="0"/>
              </a:spcBef>
              <a:spcAft>
                <a:spcPts val="0"/>
              </a:spcAft>
              <a:buClr>
                <a:schemeClr val="lt1"/>
              </a:buClr>
              <a:buSzPts val="1300"/>
              <a:buFont typeface="Lato"/>
              <a:buAutoNum type="arabicPeriod"/>
            </a:pPr>
            <a:r>
              <a:rPr b="1" lang="en" sz="1300">
                <a:solidFill>
                  <a:schemeClr val="lt1"/>
                </a:solidFill>
                <a:latin typeface="Lato"/>
                <a:ea typeface="Lato"/>
                <a:cs typeface="Lato"/>
                <a:sym typeface="Lato"/>
              </a:rPr>
              <a:t>Will I have an advantage if I choose one of these concepts for the Hackathon?</a:t>
            </a:r>
            <a:endParaRPr b="1" sz="1300">
              <a:solidFill>
                <a:schemeClr val="lt1"/>
              </a:solidFill>
              <a:latin typeface="Lato"/>
              <a:ea typeface="Lato"/>
              <a:cs typeface="Lato"/>
              <a:sym typeface="Lato"/>
            </a:endParaRPr>
          </a:p>
          <a:p>
            <a:pPr indent="0" lvl="0" marL="457200" rtl="0" algn="l">
              <a:spcBef>
                <a:spcPts val="0"/>
              </a:spcBef>
              <a:spcAft>
                <a:spcPts val="0"/>
              </a:spcAft>
              <a:buNone/>
            </a:pPr>
            <a:r>
              <a:rPr lang="en" sz="1300">
                <a:solidFill>
                  <a:schemeClr val="lt1"/>
                </a:solidFill>
                <a:latin typeface="Lato Light"/>
                <a:ea typeface="Lato Light"/>
                <a:cs typeface="Lato Light"/>
                <a:sym typeface="Lato Light"/>
              </a:rPr>
              <a:t>Choosing any of these concepts for the Hackathon won't confer any specific advantage during the program. </a:t>
            </a:r>
            <a:r>
              <a:rPr b="1" lang="en" sz="1300">
                <a:solidFill>
                  <a:schemeClr val="lt1"/>
                </a:solidFill>
                <a:latin typeface="Lato"/>
                <a:ea typeface="Lato"/>
                <a:cs typeface="Lato"/>
                <a:sym typeface="Lato"/>
              </a:rPr>
              <a:t>All ideas are considered equally important</a:t>
            </a:r>
            <a:r>
              <a:rPr lang="en" sz="1300">
                <a:solidFill>
                  <a:schemeClr val="lt1"/>
                </a:solidFill>
                <a:latin typeface="Lato Light"/>
                <a:ea typeface="Lato Light"/>
                <a:cs typeface="Lato Light"/>
                <a:sym typeface="Lato Light"/>
              </a:rPr>
              <a:t>. However, post-program, if you've developed your idea into an MVP, you'll have the opportunity to receive guidance from the companies that initially proposed these concepts.</a:t>
            </a:r>
            <a:endParaRPr sz="1300">
              <a:solidFill>
                <a:schemeClr val="lt1"/>
              </a:solidFill>
              <a:latin typeface="Lato Light"/>
              <a:ea typeface="Lato Light"/>
              <a:cs typeface="Lato Light"/>
              <a:sym typeface="Lato Light"/>
            </a:endParaRPr>
          </a:p>
        </p:txBody>
      </p:sp>
      <p:pic>
        <p:nvPicPr>
          <p:cNvPr id="184" name="Google Shape;184;p30"/>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195738" y="1553650"/>
            <a:ext cx="8752500" cy="14469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Feeling a bit </a:t>
            </a:r>
            <a:r>
              <a:rPr lang="en" sz="2700">
                <a:solidFill>
                  <a:schemeClr val="lt1"/>
                </a:solidFill>
                <a:latin typeface="Lexend Black"/>
                <a:ea typeface="Lexend Black"/>
                <a:cs typeface="Lexend Black"/>
                <a:sym typeface="Lexend Black"/>
              </a:rPr>
              <a:t>uninspired,</a:t>
            </a:r>
            <a:r>
              <a:rPr lang="en" sz="2700">
                <a:solidFill>
                  <a:schemeClr val="lt1"/>
                </a:solidFill>
                <a:latin typeface="Lexend Black"/>
                <a:ea typeface="Lexend Black"/>
                <a:cs typeface="Lexend Black"/>
                <a:sym typeface="Lexend Black"/>
              </a:rPr>
              <a:t> </a:t>
            </a:r>
            <a:endParaRPr sz="2700">
              <a:solidFill>
                <a:schemeClr val="lt1"/>
              </a:solidFill>
              <a:latin typeface="Lexend Black"/>
              <a:ea typeface="Lexend Black"/>
              <a:cs typeface="Lexend Black"/>
              <a:sym typeface="Lexend Black"/>
            </a:endParaRPr>
          </a:p>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but confident in your skills </a:t>
            </a:r>
            <a:endParaRPr sz="2700">
              <a:solidFill>
                <a:schemeClr val="lt1"/>
              </a:solidFill>
              <a:latin typeface="Lexend Black"/>
              <a:ea typeface="Lexend Black"/>
              <a:cs typeface="Lexend Black"/>
              <a:sym typeface="Lexend Black"/>
            </a:endParaRPr>
          </a:p>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to turn ideas into </a:t>
            </a:r>
            <a:r>
              <a:rPr lang="en" sz="2700">
                <a:solidFill>
                  <a:schemeClr val="lt1"/>
                </a:solidFill>
                <a:latin typeface="Lexend Black"/>
                <a:ea typeface="Lexend Black"/>
                <a:cs typeface="Lexend Black"/>
                <a:sym typeface="Lexend Black"/>
              </a:rPr>
              <a:t>successful</a:t>
            </a:r>
            <a:r>
              <a:rPr lang="en" sz="2700">
                <a:solidFill>
                  <a:schemeClr val="lt1"/>
                </a:solidFill>
                <a:latin typeface="Lexend Black"/>
                <a:ea typeface="Lexend Black"/>
                <a:cs typeface="Lexend Black"/>
                <a:sym typeface="Lexend Black"/>
              </a:rPr>
              <a:t> startups?</a:t>
            </a:r>
            <a:r>
              <a:rPr lang="en" sz="2700">
                <a:solidFill>
                  <a:schemeClr val="lt1"/>
                </a:solidFill>
                <a:latin typeface="Lexend Black"/>
                <a:ea typeface="Lexend Black"/>
                <a:cs typeface="Lexend Black"/>
                <a:sym typeface="Lexend Black"/>
              </a:rPr>
              <a:t> </a:t>
            </a:r>
            <a:r>
              <a:rPr lang="en" sz="2800">
                <a:solidFill>
                  <a:schemeClr val="lt1"/>
                </a:solidFill>
                <a:latin typeface="Lexend Black"/>
                <a:ea typeface="Lexend Black"/>
                <a:cs typeface="Lexend Black"/>
                <a:sym typeface="Lexend Black"/>
              </a:rPr>
              <a:t>🚀</a:t>
            </a:r>
            <a:endParaRPr sz="2800">
              <a:solidFill>
                <a:schemeClr val="lt1"/>
              </a:solidFill>
              <a:latin typeface="Lexend Black"/>
              <a:ea typeface="Lexend Black"/>
              <a:cs typeface="Lexend Black"/>
              <a:sym typeface="Lexend Black"/>
            </a:endParaRPr>
          </a:p>
        </p:txBody>
      </p:sp>
      <p:pic>
        <p:nvPicPr>
          <p:cNvPr id="63" name="Google Shape;63;p14"/>
          <p:cNvPicPr preferRelativeResize="0"/>
          <p:nvPr/>
        </p:nvPicPr>
        <p:blipFill>
          <a:blip r:embed="rId3">
            <a:alphaModFix/>
          </a:blip>
          <a:stretch>
            <a:fillRect/>
          </a:stretch>
        </p:blipFill>
        <p:spPr>
          <a:xfrm>
            <a:off x="0" y="3462258"/>
            <a:ext cx="9144002" cy="19583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15"/>
          <p:cNvSpPr txBox="1"/>
          <p:nvPr>
            <p:ph type="ctrTitle"/>
          </p:nvPr>
        </p:nvSpPr>
        <p:spPr>
          <a:xfrm>
            <a:off x="195738" y="534000"/>
            <a:ext cx="8752500" cy="29400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2700">
                <a:solidFill>
                  <a:schemeClr val="lt1"/>
                </a:solidFill>
                <a:latin typeface="Lexend Black"/>
                <a:ea typeface="Lexend Black"/>
                <a:cs typeface="Lexend Black"/>
                <a:sym typeface="Lexend Black"/>
              </a:rPr>
              <a:t>Don’t worry, we’ve got you covered!</a:t>
            </a:r>
            <a:r>
              <a:rPr lang="en" sz="2700">
                <a:solidFill>
                  <a:schemeClr val="lt1"/>
                </a:solidFill>
                <a:latin typeface="Lexend Black"/>
                <a:ea typeface="Lexend Black"/>
                <a:cs typeface="Lexend Black"/>
                <a:sym typeface="Lexend Black"/>
              </a:rPr>
              <a:t> </a:t>
            </a:r>
            <a:endParaRPr sz="2700">
              <a:solidFill>
                <a:schemeClr val="lt1"/>
              </a:solidFill>
              <a:latin typeface="Lexend Black"/>
              <a:ea typeface="Lexend Black"/>
              <a:cs typeface="Lexend Black"/>
              <a:sym typeface="Lexend Black"/>
            </a:endParaRPr>
          </a:p>
          <a:p>
            <a:pPr indent="0" lvl="0" marL="0" rtl="0" algn="ctr">
              <a:spcBef>
                <a:spcPts val="0"/>
              </a:spcBef>
              <a:spcAft>
                <a:spcPts val="0"/>
              </a:spcAft>
              <a:buNone/>
            </a:pPr>
            <a:r>
              <a:t/>
            </a:r>
            <a:endParaRPr sz="3700">
              <a:solidFill>
                <a:schemeClr val="lt1"/>
              </a:solidFill>
              <a:latin typeface="Lexend Black"/>
              <a:ea typeface="Lexend Black"/>
              <a:cs typeface="Lexend Black"/>
              <a:sym typeface="Lexend Black"/>
            </a:endParaRPr>
          </a:p>
          <a:p>
            <a:pPr indent="0" lvl="0" marL="0" rtl="0" algn="ctr">
              <a:spcBef>
                <a:spcPts val="0"/>
              </a:spcBef>
              <a:spcAft>
                <a:spcPts val="0"/>
              </a:spcAft>
              <a:buClr>
                <a:schemeClr val="dk1"/>
              </a:buClr>
              <a:buSzPts val="1100"/>
              <a:buFont typeface="Arial"/>
              <a:buNone/>
            </a:pPr>
            <a:r>
              <a:rPr lang="en" sz="2600">
                <a:solidFill>
                  <a:schemeClr val="lt1"/>
                </a:solidFill>
                <a:latin typeface="Lato Light"/>
                <a:ea typeface="Lato Light"/>
                <a:cs typeface="Lato Light"/>
                <a:sym typeface="Lato Light"/>
              </a:rPr>
              <a:t>Feel free to use these ideas as inspiration, extend them to something you like or adopt them as your own to #makeitreal! 🏆</a:t>
            </a:r>
            <a:endParaRPr sz="2600">
              <a:solidFill>
                <a:schemeClr val="lt1"/>
              </a:solidFill>
              <a:latin typeface="Lato Light"/>
              <a:ea typeface="Lato Light"/>
              <a:cs typeface="Lato Light"/>
              <a:sym typeface="Lato Light"/>
            </a:endParaRPr>
          </a:p>
          <a:p>
            <a:pPr indent="0" lvl="0" marL="0" rtl="0" algn="ctr">
              <a:spcBef>
                <a:spcPts val="0"/>
              </a:spcBef>
              <a:spcAft>
                <a:spcPts val="0"/>
              </a:spcAft>
              <a:buNone/>
            </a:pPr>
            <a:r>
              <a:t/>
            </a:r>
            <a:endParaRPr sz="3700">
              <a:solidFill>
                <a:schemeClr val="lt1"/>
              </a:solidFill>
              <a:latin typeface="Lexend Black"/>
              <a:ea typeface="Lexend Black"/>
              <a:cs typeface="Lexend Black"/>
              <a:sym typeface="Lexend Black"/>
            </a:endParaRPr>
          </a:p>
        </p:txBody>
      </p:sp>
      <p:sp>
        <p:nvSpPr>
          <p:cNvPr id="69" name="Google Shape;69;p15"/>
          <p:cNvSpPr txBox="1"/>
          <p:nvPr/>
        </p:nvSpPr>
        <p:spPr>
          <a:xfrm>
            <a:off x="9909750" y="1904650"/>
            <a:ext cx="442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70" name="Google Shape;70;p15"/>
          <p:cNvPicPr preferRelativeResize="0"/>
          <p:nvPr/>
        </p:nvPicPr>
        <p:blipFill>
          <a:blip r:embed="rId3">
            <a:alphaModFix/>
          </a:blip>
          <a:stretch>
            <a:fillRect/>
          </a:stretch>
        </p:blipFill>
        <p:spPr>
          <a:xfrm>
            <a:off x="0" y="3526183"/>
            <a:ext cx="9144002" cy="1958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6"/>
          <p:cNvSpPr txBox="1"/>
          <p:nvPr>
            <p:ph type="ctrTitle"/>
          </p:nvPr>
        </p:nvSpPr>
        <p:spPr>
          <a:xfrm>
            <a:off x="149350" y="119625"/>
            <a:ext cx="8520600" cy="729600"/>
          </a:xfrm>
          <a:prstGeom prst="rect">
            <a:avLst/>
          </a:prstGeom>
        </p:spPr>
        <p:txBody>
          <a:bodyPr anchorCtr="0" anchor="b" bIns="91425" lIns="91425" spcFirstLastPara="1" rIns="91425" wrap="square" tIns="91425">
            <a:normAutofit/>
          </a:bodyPr>
          <a:lstStyle/>
          <a:p>
            <a:pPr indent="-387350" lvl="0" marL="457200" rtl="0" algn="l">
              <a:spcBef>
                <a:spcPts val="0"/>
              </a:spcBef>
              <a:spcAft>
                <a:spcPts val="0"/>
              </a:spcAft>
              <a:buClr>
                <a:schemeClr val="lt1"/>
              </a:buClr>
              <a:buSzPts val="2500"/>
              <a:buFont typeface="Lexend Black"/>
              <a:buAutoNum type="arabicPeriod"/>
            </a:pPr>
            <a:r>
              <a:rPr lang="en" sz="2500">
                <a:solidFill>
                  <a:schemeClr val="lt1"/>
                </a:solidFill>
                <a:latin typeface="Lexend Black"/>
                <a:ea typeface="Lexend Black"/>
                <a:cs typeface="Lexend Black"/>
                <a:sym typeface="Lexend Black"/>
              </a:rPr>
              <a:t>Security advisory tool</a:t>
            </a:r>
            <a:endParaRPr sz="2500">
              <a:solidFill>
                <a:schemeClr val="lt1"/>
              </a:solidFill>
              <a:latin typeface="Lexend Black"/>
              <a:ea typeface="Lexend Black"/>
              <a:cs typeface="Lexend Black"/>
              <a:sym typeface="Lexend Black"/>
            </a:endParaRPr>
          </a:p>
        </p:txBody>
      </p:sp>
      <p:pic>
        <p:nvPicPr>
          <p:cNvPr id="76" name="Google Shape;76;p16"/>
          <p:cNvPicPr preferRelativeResize="0"/>
          <p:nvPr/>
        </p:nvPicPr>
        <p:blipFill>
          <a:blip r:embed="rId3">
            <a:alphaModFix/>
          </a:blip>
          <a:stretch>
            <a:fillRect/>
          </a:stretch>
        </p:blipFill>
        <p:spPr>
          <a:xfrm rot="728209">
            <a:off x="8844262" y="4535648"/>
            <a:ext cx="246153" cy="516950"/>
          </a:xfrm>
          <a:prstGeom prst="rect">
            <a:avLst/>
          </a:prstGeom>
          <a:noFill/>
          <a:ln>
            <a:noFill/>
          </a:ln>
        </p:spPr>
      </p:pic>
      <p:graphicFrame>
        <p:nvGraphicFramePr>
          <p:cNvPr id="77" name="Google Shape;77;p16"/>
          <p:cNvGraphicFramePr/>
          <p:nvPr/>
        </p:nvGraphicFramePr>
        <p:xfrm>
          <a:off x="288713" y="941475"/>
          <a:ext cx="3000000" cy="3000000"/>
        </p:xfrm>
        <a:graphic>
          <a:graphicData uri="http://schemas.openxmlformats.org/drawingml/2006/table">
            <a:tbl>
              <a:tblPr>
                <a:noFill/>
                <a:tableStyleId>{8F993E03-6C4A-4192-9873-A1967BB5E022}</a:tableStyleId>
              </a:tblPr>
              <a:tblGrid>
                <a:gridCol w="2855525"/>
                <a:gridCol w="2855525"/>
                <a:gridCol w="2855525"/>
              </a:tblGrid>
              <a:tr h="105367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mass-usage in partnership with B2B</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Generative AI model trained with a test practice security sets for targeted platforms (or class of apps/services). By conversational means, the trained AI can suggest step-by-step guidance to apply security controls / configs. Ideally, the app can apply configurations automatically based on the trained knowledge. </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For Azure, you can apply a minimal strategy by Bing conversation. </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231175">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When users are buying services or digital goods, they rarely proactively screen their access and usage experience</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Application / communication bot</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Get an untrained group to secure an offer of subscription for a small company and compare results with a professional team. Anything &gt;60% is awesome!</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Enables non-trained personas to secure their environment, asset and experience. </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78" name="Google Shape;78;p16"/>
          <p:cNvPicPr preferRelativeResize="0"/>
          <p:nvPr/>
        </p:nvPicPr>
        <p:blipFill>
          <a:blip r:embed="rId4">
            <a:alphaModFix/>
          </a:blip>
          <a:stretch>
            <a:fillRect/>
          </a:stretch>
        </p:blipFill>
        <p:spPr>
          <a:xfrm>
            <a:off x="7230275" y="341475"/>
            <a:ext cx="1562399" cy="278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 name="Shape 82"/>
        <p:cNvGrpSpPr/>
        <p:nvPr/>
      </p:nvGrpSpPr>
      <p:grpSpPr>
        <a:xfrm>
          <a:off x="0" y="0"/>
          <a:ext cx="0" cy="0"/>
          <a:chOff x="0" y="0"/>
          <a:chExt cx="0" cy="0"/>
        </a:xfrm>
      </p:grpSpPr>
      <p:sp>
        <p:nvSpPr>
          <p:cNvPr id="83" name="Google Shape;83;p17"/>
          <p:cNvSpPr txBox="1"/>
          <p:nvPr>
            <p:ph type="ctrTitle"/>
          </p:nvPr>
        </p:nvSpPr>
        <p:spPr>
          <a:xfrm>
            <a:off x="149350" y="119625"/>
            <a:ext cx="8520600" cy="729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500">
                <a:solidFill>
                  <a:schemeClr val="lt1"/>
                </a:solidFill>
                <a:latin typeface="Lexend Black"/>
                <a:ea typeface="Lexend Black"/>
                <a:cs typeface="Lexend Black"/>
                <a:sym typeface="Lexend Black"/>
              </a:rPr>
              <a:t>2. </a:t>
            </a:r>
            <a:r>
              <a:rPr lang="en" sz="2500">
                <a:solidFill>
                  <a:schemeClr val="lt1"/>
                </a:solidFill>
                <a:latin typeface="Lexend Black"/>
                <a:ea typeface="Lexend Black"/>
                <a:cs typeface="Lexend Black"/>
                <a:sym typeface="Lexend Black"/>
              </a:rPr>
              <a:t>Non-UID-addressing </a:t>
            </a:r>
            <a:endParaRPr sz="2500">
              <a:solidFill>
                <a:schemeClr val="lt1"/>
              </a:solidFill>
              <a:latin typeface="Lexend Black"/>
              <a:ea typeface="Lexend Black"/>
              <a:cs typeface="Lexend Black"/>
              <a:sym typeface="Lexend Black"/>
            </a:endParaRPr>
          </a:p>
        </p:txBody>
      </p:sp>
      <p:graphicFrame>
        <p:nvGraphicFramePr>
          <p:cNvPr id="84" name="Google Shape;84;p17"/>
          <p:cNvGraphicFramePr/>
          <p:nvPr/>
        </p:nvGraphicFramePr>
        <p:xfrm>
          <a:off x="288700" y="849225"/>
          <a:ext cx="3000000" cy="3000000"/>
        </p:xfrm>
        <a:graphic>
          <a:graphicData uri="http://schemas.openxmlformats.org/drawingml/2006/table">
            <a:tbl>
              <a:tblPr>
                <a:noFill/>
                <a:tableStyleId>{8F993E03-6C4A-4192-9873-A1967BB5E022}</a:tableStyleId>
              </a:tblPr>
              <a:tblGrid>
                <a:gridCol w="2855525"/>
                <a:gridCol w="2855525"/>
                <a:gridCol w="2855525"/>
              </a:tblGrid>
              <a:tr h="78332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end-user on retail or employees of big companies</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A. You can intercept app registrations/logins of an individual, store its credential in an identity vault. You can develop different authentication strategies using different sensors or/and behavioural analytics to proof user and confirmation of action.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B. Based on ingested or outbound traffic sand endpoint analysis, identify it regardless of its IP or FQDN in a network. This has an application in express routes and dynamic routing and helps endpoints to keep communications alive regardless of address changes. </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231175">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Users shall not type in credentials to access digital services. Endpoints and users shall not be addressable by an UID or global ID rather a contextual-based identifier.</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a different way of identifying users. Product should be a mobile app with one time payment or yearly subscription</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accessing a website, application or remote console, user is prompted to allow access to user and application presents authenticated user.</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Allow access to non-technical non-trainer humans to digital services in a secure way. Allows cross-domain/ dynamic network security consolidation for endpoints. </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85" name="Google Shape;85;p17"/>
          <p:cNvPicPr preferRelativeResize="0"/>
          <p:nvPr/>
        </p:nvPicPr>
        <p:blipFill>
          <a:blip r:embed="rId3">
            <a:alphaModFix/>
          </a:blip>
          <a:stretch>
            <a:fillRect/>
          </a:stretch>
        </p:blipFill>
        <p:spPr>
          <a:xfrm>
            <a:off x="7292875" y="345200"/>
            <a:ext cx="1562399" cy="278450"/>
          </a:xfrm>
          <a:prstGeom prst="rect">
            <a:avLst/>
          </a:prstGeom>
          <a:noFill/>
          <a:ln>
            <a:noFill/>
          </a:ln>
        </p:spPr>
      </p:pic>
      <p:pic>
        <p:nvPicPr>
          <p:cNvPr id="86" name="Google Shape;86;p17"/>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sp>
        <p:nvSpPr>
          <p:cNvPr id="91" name="Google Shape;91;p18"/>
          <p:cNvSpPr txBox="1"/>
          <p:nvPr>
            <p:ph type="ctrTitle"/>
          </p:nvPr>
        </p:nvSpPr>
        <p:spPr>
          <a:xfrm>
            <a:off x="149350" y="119625"/>
            <a:ext cx="8520600" cy="729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500">
                <a:solidFill>
                  <a:schemeClr val="lt1"/>
                </a:solidFill>
                <a:latin typeface="Lexend Black"/>
                <a:ea typeface="Lexend Black"/>
                <a:cs typeface="Lexend Black"/>
                <a:sym typeface="Lexend Black"/>
              </a:rPr>
              <a:t>3. </a:t>
            </a:r>
            <a:r>
              <a:rPr lang="en" sz="2500">
                <a:solidFill>
                  <a:schemeClr val="lt1"/>
                </a:solidFill>
                <a:latin typeface="Lexend Black"/>
                <a:ea typeface="Lexend Black"/>
                <a:cs typeface="Lexend Black"/>
                <a:sym typeface="Lexend Black"/>
              </a:rPr>
              <a:t>Gamified cyber security trainings</a:t>
            </a:r>
            <a:endParaRPr sz="2500">
              <a:solidFill>
                <a:schemeClr val="lt1"/>
              </a:solidFill>
              <a:latin typeface="Lexend Black"/>
              <a:ea typeface="Lexend Black"/>
              <a:cs typeface="Lexend Black"/>
              <a:sym typeface="Lexend Black"/>
            </a:endParaRPr>
          </a:p>
        </p:txBody>
      </p:sp>
      <p:graphicFrame>
        <p:nvGraphicFramePr>
          <p:cNvPr id="92" name="Google Shape;92;p18"/>
          <p:cNvGraphicFramePr/>
          <p:nvPr/>
        </p:nvGraphicFramePr>
        <p:xfrm>
          <a:off x="288713" y="1030525"/>
          <a:ext cx="3000000" cy="3000000"/>
        </p:xfrm>
        <a:graphic>
          <a:graphicData uri="http://schemas.openxmlformats.org/drawingml/2006/table">
            <a:tbl>
              <a:tblPr>
                <a:noFill/>
                <a:tableStyleId>{8F993E03-6C4A-4192-9873-A1967BB5E022}</a:tableStyleId>
              </a:tblPr>
              <a:tblGrid>
                <a:gridCol w="2855525"/>
                <a:gridCol w="2855525"/>
                <a:gridCol w="2855525"/>
              </a:tblGrid>
              <a:tr h="78332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employees in digital companies &amp; students</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Access management system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Users that unlock achievements and rewards by playing a list of games.</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A. Web platform (HTML/CSS) or Ruby or Bootstrap with DB SQL or MongoDB, Unity, Javascript </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B. Android/iOS app </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231175">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Lack of cybersecurity culture, understanding cybersecurity, best practices</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platforms that gamifies learning</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Similar solutions: TryHackMe, Habitica, Duolingo</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Focus groups of non-tech persons but with digital skills.</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Non-disruptive, useful to start building security skills</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93" name="Google Shape;93;p18"/>
          <p:cNvPicPr preferRelativeResize="0"/>
          <p:nvPr/>
        </p:nvPicPr>
        <p:blipFill>
          <a:blip r:embed="rId3">
            <a:alphaModFix/>
          </a:blip>
          <a:stretch>
            <a:fillRect/>
          </a:stretch>
        </p:blipFill>
        <p:spPr>
          <a:xfrm>
            <a:off x="7230275" y="341475"/>
            <a:ext cx="1562399" cy="278450"/>
          </a:xfrm>
          <a:prstGeom prst="rect">
            <a:avLst/>
          </a:prstGeom>
          <a:noFill/>
          <a:ln>
            <a:noFill/>
          </a:ln>
        </p:spPr>
      </p:pic>
      <p:pic>
        <p:nvPicPr>
          <p:cNvPr id="94" name="Google Shape;94;p18"/>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 name="Shape 98"/>
        <p:cNvGrpSpPr/>
        <p:nvPr/>
      </p:nvGrpSpPr>
      <p:grpSpPr>
        <a:xfrm>
          <a:off x="0" y="0"/>
          <a:ext cx="0" cy="0"/>
          <a:chOff x="0" y="0"/>
          <a:chExt cx="0" cy="0"/>
        </a:xfrm>
      </p:grpSpPr>
      <p:sp>
        <p:nvSpPr>
          <p:cNvPr id="99" name="Google Shape;99;p19"/>
          <p:cNvSpPr txBox="1"/>
          <p:nvPr>
            <p:ph type="ctrTitle"/>
          </p:nvPr>
        </p:nvSpPr>
        <p:spPr>
          <a:xfrm>
            <a:off x="149350" y="119625"/>
            <a:ext cx="8706000" cy="9543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4. </a:t>
            </a:r>
            <a:r>
              <a:rPr lang="en" sz="2500">
                <a:solidFill>
                  <a:schemeClr val="lt1"/>
                </a:solidFill>
                <a:latin typeface="Lexend Black"/>
                <a:ea typeface="Lexend Black"/>
                <a:cs typeface="Lexend Black"/>
                <a:sym typeface="Lexend Black"/>
              </a:rPr>
              <a:t>Automatic code-review and </a:t>
            </a:r>
            <a:endParaRPr sz="2500">
              <a:solidFill>
                <a:schemeClr val="lt1"/>
              </a:solidFill>
              <a:latin typeface="Lexend Black"/>
              <a:ea typeface="Lexend Black"/>
              <a:cs typeface="Lexend Black"/>
              <a:sym typeface="Lexend Black"/>
            </a:endParaRPr>
          </a:p>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refactoring</a:t>
            </a:r>
            <a:endParaRPr sz="2500">
              <a:solidFill>
                <a:schemeClr val="lt1"/>
              </a:solidFill>
              <a:latin typeface="Lexend Black"/>
              <a:ea typeface="Lexend Black"/>
              <a:cs typeface="Lexend Black"/>
              <a:sym typeface="Lexend Black"/>
            </a:endParaRPr>
          </a:p>
        </p:txBody>
      </p:sp>
      <p:graphicFrame>
        <p:nvGraphicFramePr>
          <p:cNvPr id="100" name="Google Shape;100;p19"/>
          <p:cNvGraphicFramePr/>
          <p:nvPr/>
        </p:nvGraphicFramePr>
        <p:xfrm>
          <a:off x="288700" y="1306425"/>
          <a:ext cx="3000000" cy="3000000"/>
        </p:xfrm>
        <a:graphic>
          <a:graphicData uri="http://schemas.openxmlformats.org/drawingml/2006/table">
            <a:tbl>
              <a:tblPr>
                <a:noFill/>
                <a:tableStyleId>{8F993E03-6C4A-4192-9873-A1967BB5E022}</a:tableStyleId>
              </a:tblPr>
              <a:tblGrid>
                <a:gridCol w="2855525"/>
                <a:gridCol w="2855525"/>
                <a:gridCol w="2855525"/>
              </a:tblGrid>
              <a:tr h="78332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tech companies, outsourcing companies</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Based on existing code and on stored solutions - can also use AI. Type oriented languages (compile is must be a phase of solution) - language to do this for: Java</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231175">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Code refactoring based on good practices templates/ quality test results or assistance for code quality. </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plugin into an automation process for an IDE.</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Sonarqube user to identify the problems, run the application, use again Sonarqube to quantify the result. </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Mildly disruptive</a:t>
                      </a:r>
                      <a:endParaRPr>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101" name="Google Shape;101;p19"/>
          <p:cNvPicPr preferRelativeResize="0"/>
          <p:nvPr/>
        </p:nvPicPr>
        <p:blipFill>
          <a:blip r:embed="rId3">
            <a:alphaModFix/>
          </a:blip>
          <a:stretch>
            <a:fillRect/>
          </a:stretch>
        </p:blipFill>
        <p:spPr>
          <a:xfrm>
            <a:off x="7230275" y="341475"/>
            <a:ext cx="1562399" cy="278450"/>
          </a:xfrm>
          <a:prstGeom prst="rect">
            <a:avLst/>
          </a:prstGeom>
          <a:noFill/>
          <a:ln>
            <a:noFill/>
          </a:ln>
        </p:spPr>
      </p:pic>
      <p:pic>
        <p:nvPicPr>
          <p:cNvPr id="102" name="Google Shape;102;p19"/>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 name="Shape 106"/>
        <p:cNvGrpSpPr/>
        <p:nvPr/>
      </p:nvGrpSpPr>
      <p:grpSpPr>
        <a:xfrm>
          <a:off x="0" y="0"/>
          <a:ext cx="0" cy="0"/>
          <a:chOff x="0" y="0"/>
          <a:chExt cx="0" cy="0"/>
        </a:xfrm>
      </p:grpSpPr>
      <p:sp>
        <p:nvSpPr>
          <p:cNvPr id="107" name="Google Shape;107;p20"/>
          <p:cNvSpPr txBox="1"/>
          <p:nvPr>
            <p:ph type="ctrTitle"/>
          </p:nvPr>
        </p:nvSpPr>
        <p:spPr>
          <a:xfrm>
            <a:off x="185100" y="200850"/>
            <a:ext cx="8958900" cy="72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5. </a:t>
            </a:r>
            <a:r>
              <a:rPr lang="en" sz="2500">
                <a:solidFill>
                  <a:schemeClr val="lt1"/>
                </a:solidFill>
                <a:latin typeface="Lexend Black"/>
                <a:ea typeface="Lexend Black"/>
                <a:cs typeface="Lexend Black"/>
                <a:sym typeface="Lexend Black"/>
              </a:rPr>
              <a:t>Household power energy consumption </a:t>
            </a:r>
            <a:endParaRPr sz="2500">
              <a:solidFill>
                <a:schemeClr val="lt1"/>
              </a:solidFill>
              <a:latin typeface="Lexend Black"/>
              <a:ea typeface="Lexend Black"/>
              <a:cs typeface="Lexend Black"/>
              <a:sym typeface="Lexend Black"/>
            </a:endParaRPr>
          </a:p>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prediction at the edge</a:t>
            </a:r>
            <a:endParaRPr sz="2500">
              <a:solidFill>
                <a:schemeClr val="lt1"/>
              </a:solidFill>
              <a:latin typeface="Lexend Black"/>
              <a:ea typeface="Lexend Black"/>
              <a:cs typeface="Lexend Black"/>
              <a:sym typeface="Lexend Black"/>
            </a:endParaRPr>
          </a:p>
        </p:txBody>
      </p:sp>
      <p:graphicFrame>
        <p:nvGraphicFramePr>
          <p:cNvPr id="108" name="Google Shape;108;p20"/>
          <p:cNvGraphicFramePr/>
          <p:nvPr/>
        </p:nvGraphicFramePr>
        <p:xfrm>
          <a:off x="288713" y="1012725"/>
          <a:ext cx="3000000" cy="3000000"/>
        </p:xfrm>
        <a:graphic>
          <a:graphicData uri="http://schemas.openxmlformats.org/drawingml/2006/table">
            <a:tbl>
              <a:tblPr>
                <a:noFill/>
                <a:tableStyleId>{8F993E03-6C4A-4192-9873-A1967BB5E022}</a:tableStyleId>
              </a:tblPr>
              <a:tblGrid>
                <a:gridCol w="2855525"/>
                <a:gridCol w="2855525"/>
                <a:gridCol w="2855525"/>
              </a:tblGrid>
              <a:tr h="105367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Home owners, end user of IoT devices</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i.MX8 MPlus / i.MX93 + NPU unit for AI processing + Wi-Fi + BLE + thread-matter compatible</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Indications: </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Connect to either home assistant or directly to devices</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Manage all devices and schedule them</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AI will make suggestions or take actions based on:</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Weather prediction (high power production for solar panels)</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Time of the day/week to avoid fees</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Actual consumption (avoid overload)</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Personal preferences</a:t>
                      </a:r>
                      <a:endParaRPr sz="1200">
                        <a:solidFill>
                          <a:schemeClr val="lt1"/>
                        </a:solidFill>
                        <a:latin typeface="Lato"/>
                        <a:ea typeface="Lato"/>
                        <a:cs typeface="Lato"/>
                        <a:sym typeface="Lato"/>
                      </a:endParaRPr>
                    </a:p>
                    <a:p>
                      <a:pPr indent="-304800" lvl="0" marL="457200" rtl="0" algn="l">
                        <a:spcBef>
                          <a:spcPts val="0"/>
                        </a:spcBef>
                        <a:spcAft>
                          <a:spcPts val="0"/>
                        </a:spcAft>
                        <a:buClr>
                          <a:schemeClr val="lt1"/>
                        </a:buClr>
                        <a:buSzPts val="1200"/>
                        <a:buFont typeface="Lato"/>
                        <a:buChar char="-"/>
                      </a:pPr>
                      <a:r>
                        <a:rPr lang="en" sz="1200">
                          <a:solidFill>
                            <a:schemeClr val="lt1"/>
                          </a:solidFill>
                          <a:latin typeface="Lato"/>
                          <a:ea typeface="Lato"/>
                          <a:cs typeface="Lato"/>
                          <a:sym typeface="Lato"/>
                        </a:rPr>
                        <a:t>AI will create a profile (nice to have)</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041000">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Time scheduling to optimize power consumption of IoT devices (smart devices) →decisions suggested by AI</a:t>
                      </a:r>
                      <a:endParaRPr sz="13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A central unit connected to all smart devices that takes decisions based on available energy (cost efficiency) and consumer requirements.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Your house</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Friends houses</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109" name="Google Shape;109;p20"/>
          <p:cNvPicPr preferRelativeResize="0"/>
          <p:nvPr/>
        </p:nvPicPr>
        <p:blipFill>
          <a:blip r:embed="rId3">
            <a:alphaModFix/>
          </a:blip>
          <a:stretch>
            <a:fillRect/>
          </a:stretch>
        </p:blipFill>
        <p:spPr>
          <a:xfrm>
            <a:off x="7974875" y="296424"/>
            <a:ext cx="827001" cy="284625"/>
          </a:xfrm>
          <a:prstGeom prst="rect">
            <a:avLst/>
          </a:prstGeom>
          <a:noFill/>
          <a:ln>
            <a:noFill/>
          </a:ln>
        </p:spPr>
      </p:pic>
      <p:pic>
        <p:nvPicPr>
          <p:cNvPr id="110" name="Google Shape;110;p20"/>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 name="Shape 114"/>
        <p:cNvGrpSpPr/>
        <p:nvPr/>
      </p:nvGrpSpPr>
      <p:grpSpPr>
        <a:xfrm>
          <a:off x="0" y="0"/>
          <a:ext cx="0" cy="0"/>
          <a:chOff x="0" y="0"/>
          <a:chExt cx="0" cy="0"/>
        </a:xfrm>
      </p:grpSpPr>
      <p:sp>
        <p:nvSpPr>
          <p:cNvPr id="115" name="Google Shape;115;p21"/>
          <p:cNvSpPr txBox="1"/>
          <p:nvPr>
            <p:ph type="ctrTitle"/>
          </p:nvPr>
        </p:nvSpPr>
        <p:spPr>
          <a:xfrm>
            <a:off x="185100" y="200850"/>
            <a:ext cx="8958900" cy="72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6. </a:t>
            </a:r>
            <a:r>
              <a:rPr lang="en" sz="2500">
                <a:solidFill>
                  <a:schemeClr val="lt1"/>
                </a:solidFill>
                <a:latin typeface="Lexend Black"/>
                <a:ea typeface="Lexend Black"/>
                <a:cs typeface="Lexend Black"/>
                <a:sym typeface="Lexend Black"/>
              </a:rPr>
              <a:t>Power consumption prediction renewable </a:t>
            </a:r>
            <a:endParaRPr sz="2500">
              <a:solidFill>
                <a:schemeClr val="lt1"/>
              </a:solidFill>
              <a:latin typeface="Lexend Black"/>
              <a:ea typeface="Lexend Black"/>
              <a:cs typeface="Lexend Black"/>
              <a:sym typeface="Lexend Black"/>
            </a:endParaRPr>
          </a:p>
          <a:p>
            <a:pPr indent="0" lvl="0" marL="0" rtl="0" algn="l">
              <a:spcBef>
                <a:spcPts val="0"/>
              </a:spcBef>
              <a:spcAft>
                <a:spcPts val="0"/>
              </a:spcAft>
              <a:buSzPts val="990"/>
              <a:buNone/>
            </a:pPr>
            <a:r>
              <a:rPr lang="en" sz="2500">
                <a:solidFill>
                  <a:schemeClr val="lt1"/>
                </a:solidFill>
                <a:latin typeface="Lexend Black"/>
                <a:ea typeface="Lexend Black"/>
                <a:cs typeface="Lexend Black"/>
                <a:sym typeface="Lexend Black"/>
              </a:rPr>
              <a:t>energy</a:t>
            </a:r>
            <a:endParaRPr sz="2500">
              <a:solidFill>
                <a:schemeClr val="lt1"/>
              </a:solidFill>
              <a:latin typeface="Lexend Black"/>
              <a:ea typeface="Lexend Black"/>
              <a:cs typeface="Lexend Black"/>
              <a:sym typeface="Lexend Black"/>
            </a:endParaRPr>
          </a:p>
        </p:txBody>
      </p:sp>
      <p:graphicFrame>
        <p:nvGraphicFramePr>
          <p:cNvPr id="116" name="Google Shape;116;p21"/>
          <p:cNvGraphicFramePr/>
          <p:nvPr/>
        </p:nvGraphicFramePr>
        <p:xfrm>
          <a:off x="288700" y="1023550"/>
          <a:ext cx="3000000" cy="3000000"/>
        </p:xfrm>
        <a:graphic>
          <a:graphicData uri="http://schemas.openxmlformats.org/drawingml/2006/table">
            <a:tbl>
              <a:tblPr>
                <a:noFill/>
                <a:tableStyleId>{8F993E03-6C4A-4192-9873-A1967BB5E022}</a:tableStyleId>
              </a:tblPr>
              <a:tblGrid>
                <a:gridCol w="2855525"/>
                <a:gridCol w="2855525"/>
                <a:gridCol w="2855525"/>
              </a:tblGrid>
              <a:tr h="1053675">
                <a:tc>
                  <a:txBody>
                    <a:bodyPr/>
                    <a:lstStyle/>
                    <a:p>
                      <a:pPr indent="0" lvl="0" marL="0" rtl="0" algn="l">
                        <a:spcBef>
                          <a:spcPts val="0"/>
                        </a:spcBef>
                        <a:spcAft>
                          <a:spcPts val="0"/>
                        </a:spcAft>
                        <a:buNone/>
                      </a:pPr>
                      <a:r>
                        <a:rPr b="1" lang="en">
                          <a:solidFill>
                            <a:schemeClr val="lt1"/>
                          </a:solidFill>
                          <a:latin typeface="Lato"/>
                          <a:ea typeface="Lato"/>
                          <a:cs typeface="Lato"/>
                          <a:sym typeface="Lato"/>
                        </a:rPr>
                        <a:t>1. Customer</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German DSOs, L&amp;G, itron, honeywell</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rowSpan="2">
                  <a:txBody>
                    <a:bodyPr/>
                    <a:lstStyle/>
                    <a:p>
                      <a:pPr indent="0" lvl="0" marL="0" rtl="0" algn="l">
                        <a:spcBef>
                          <a:spcPts val="0"/>
                        </a:spcBef>
                        <a:spcAft>
                          <a:spcPts val="0"/>
                        </a:spcAft>
                        <a:buNone/>
                      </a:pPr>
                      <a:r>
                        <a:rPr b="1" lang="en">
                          <a:solidFill>
                            <a:schemeClr val="lt1"/>
                          </a:solidFill>
                          <a:latin typeface="Lato"/>
                          <a:ea typeface="Lato"/>
                          <a:cs typeface="Lato"/>
                          <a:sym typeface="Lato"/>
                        </a:rPr>
                        <a:t>4. Technical sketch + Resources/ technology needed</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i.MX RT or MCX - reference design for emeter</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Deploy edge AI algorithms to analyze consumer energy behaviour, make quarterly or yearly prediction of external energy needed.</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rowSpan="2" hMerge="1"/>
              </a:tr>
              <a:tr h="1041000">
                <a:tc>
                  <a:txBody>
                    <a:bodyPr/>
                    <a:lstStyle/>
                    <a:p>
                      <a:pPr indent="0" lvl="0" marL="0" rtl="0" algn="l">
                        <a:spcBef>
                          <a:spcPts val="0"/>
                        </a:spcBef>
                        <a:spcAft>
                          <a:spcPts val="0"/>
                        </a:spcAft>
                        <a:buNone/>
                      </a:pPr>
                      <a:r>
                        <a:rPr b="1" lang="en">
                          <a:solidFill>
                            <a:schemeClr val="lt1"/>
                          </a:solidFill>
                          <a:latin typeface="Lato"/>
                          <a:ea typeface="Lato"/>
                          <a:cs typeface="Lato"/>
                          <a:sym typeface="Lato"/>
                        </a:rPr>
                        <a:t>2. Problem/Need</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Renewable energy is unpredictable. The cost to buy energy at spot prices is high → AI prediction of household consumption is needed</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gridSpan="2" vMerge="1"/>
                <a:tc hMerge="1" vMerge="1"/>
              </a:tr>
              <a:tr h="1020775">
                <a:tc>
                  <a:txBody>
                    <a:bodyPr/>
                    <a:lstStyle/>
                    <a:p>
                      <a:pPr indent="0" lvl="0" marL="0" rtl="0" algn="l">
                        <a:spcBef>
                          <a:spcPts val="0"/>
                        </a:spcBef>
                        <a:spcAft>
                          <a:spcPts val="0"/>
                        </a:spcAft>
                        <a:buNone/>
                      </a:pPr>
                      <a:r>
                        <a:rPr b="1" lang="en">
                          <a:solidFill>
                            <a:schemeClr val="lt1"/>
                          </a:solidFill>
                          <a:latin typeface="Lato"/>
                          <a:ea typeface="Lato"/>
                          <a:cs typeface="Lato"/>
                          <a:sym typeface="Lato"/>
                        </a:rPr>
                        <a:t>3. Solution/ offering</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Predict using residential emeter the consumer behaviour and energy consumption of the household.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Software algorithm using AI on top of NXP emeter (i.MXRT)</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5. How to experiment &amp; test?</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Sell software solution at metrology / power energy events, to DSO</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Test at your home </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Lato"/>
                          <a:ea typeface="Lato"/>
                          <a:cs typeface="Lato"/>
                          <a:sym typeface="Lato"/>
                        </a:rPr>
                        <a:t>6. How radical or disruptive?</a:t>
                      </a:r>
                      <a:endParaRPr b="1">
                        <a:solidFill>
                          <a:schemeClr val="lt1"/>
                        </a:solidFill>
                        <a:latin typeface="Lato"/>
                        <a:ea typeface="Lato"/>
                        <a:cs typeface="Lato"/>
                        <a:sym typeface="Lato"/>
                      </a:endParaRPr>
                    </a:p>
                    <a:p>
                      <a:pPr indent="0" lvl="0" marL="0" rtl="0" algn="l">
                        <a:spcBef>
                          <a:spcPts val="0"/>
                        </a:spcBef>
                        <a:spcAft>
                          <a:spcPts val="0"/>
                        </a:spcAft>
                        <a:buNone/>
                      </a:pPr>
                      <a:r>
                        <a:rPr lang="en" sz="1200">
                          <a:solidFill>
                            <a:schemeClr val="lt1"/>
                          </a:solidFill>
                          <a:latin typeface="Lato"/>
                          <a:ea typeface="Lato"/>
                          <a:cs typeface="Lato"/>
                          <a:sym typeface="Lato"/>
                        </a:rPr>
                        <a:t>Disruptive</a:t>
                      </a:r>
                      <a:endParaRPr sz="1200">
                        <a:solidFill>
                          <a:schemeClr val="lt1"/>
                        </a:solidFill>
                        <a:latin typeface="Lato"/>
                        <a:ea typeface="Lato"/>
                        <a:cs typeface="Lato"/>
                        <a:sym typeface="Lato"/>
                      </a:endParaRPr>
                    </a:p>
                  </a:txBody>
                  <a:tcPr marT="91425" marB="91425" marR="91425" marL="91425">
                    <a:lnL cap="flat" cmpd="sng" w="19050">
                      <a:solidFill>
                        <a:srgbClr val="0095AC"/>
                      </a:solidFill>
                      <a:prstDash val="solid"/>
                      <a:round/>
                      <a:headEnd len="sm" w="sm" type="none"/>
                      <a:tailEnd len="sm" w="sm" type="none"/>
                    </a:lnL>
                    <a:lnR cap="flat" cmpd="sng" w="19050">
                      <a:solidFill>
                        <a:srgbClr val="0095AC"/>
                      </a:solidFill>
                      <a:prstDash val="solid"/>
                      <a:round/>
                      <a:headEnd len="sm" w="sm" type="none"/>
                      <a:tailEnd len="sm" w="sm" type="none"/>
                    </a:lnR>
                    <a:lnT cap="flat" cmpd="sng" w="19050">
                      <a:solidFill>
                        <a:srgbClr val="0095AC"/>
                      </a:solidFill>
                      <a:prstDash val="solid"/>
                      <a:round/>
                      <a:headEnd len="sm" w="sm" type="none"/>
                      <a:tailEnd len="sm" w="sm" type="none"/>
                    </a:lnT>
                    <a:lnB cap="flat" cmpd="sng" w="19050">
                      <a:solidFill>
                        <a:srgbClr val="0095AC"/>
                      </a:solidFill>
                      <a:prstDash val="solid"/>
                      <a:round/>
                      <a:headEnd len="sm" w="sm" type="none"/>
                      <a:tailEnd len="sm" w="sm" type="none"/>
                    </a:lnB>
                  </a:tcPr>
                </a:tc>
              </a:tr>
            </a:tbl>
          </a:graphicData>
        </a:graphic>
      </p:graphicFrame>
      <p:pic>
        <p:nvPicPr>
          <p:cNvPr id="117" name="Google Shape;117;p21"/>
          <p:cNvPicPr preferRelativeResize="0"/>
          <p:nvPr/>
        </p:nvPicPr>
        <p:blipFill>
          <a:blip r:embed="rId3">
            <a:alphaModFix/>
          </a:blip>
          <a:stretch>
            <a:fillRect/>
          </a:stretch>
        </p:blipFill>
        <p:spPr>
          <a:xfrm>
            <a:off x="7974875" y="296424"/>
            <a:ext cx="827001" cy="284625"/>
          </a:xfrm>
          <a:prstGeom prst="rect">
            <a:avLst/>
          </a:prstGeom>
          <a:noFill/>
          <a:ln>
            <a:noFill/>
          </a:ln>
        </p:spPr>
      </p:pic>
      <p:pic>
        <p:nvPicPr>
          <p:cNvPr id="118" name="Google Shape;118;p21"/>
          <p:cNvPicPr preferRelativeResize="0"/>
          <p:nvPr/>
        </p:nvPicPr>
        <p:blipFill>
          <a:blip r:embed="rId4">
            <a:alphaModFix/>
          </a:blip>
          <a:stretch>
            <a:fillRect/>
          </a:stretch>
        </p:blipFill>
        <p:spPr>
          <a:xfrm rot="728209">
            <a:off x="8844262" y="4535648"/>
            <a:ext cx="246153" cy="516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